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64" r:id="rId8"/>
    <p:sldMasterId id="2147483777" r:id="rId9"/>
    <p:sldMasterId id="2147483790" r:id="rId10"/>
    <p:sldMasterId id="2147483803" r:id="rId11"/>
  </p:sldMasterIdLst>
  <p:notesMasterIdLst>
    <p:notesMasterId r:id="rId53"/>
  </p:notesMasterIdLst>
  <p:handoutMasterIdLst>
    <p:handoutMasterId r:id="rId54"/>
  </p:handoutMasterIdLst>
  <p:sldIdLst>
    <p:sldId id="290" r:id="rId12"/>
    <p:sldId id="335" r:id="rId13"/>
    <p:sldId id="334" r:id="rId14"/>
    <p:sldId id="333" r:id="rId15"/>
    <p:sldId id="336" r:id="rId16"/>
    <p:sldId id="259" r:id="rId17"/>
    <p:sldId id="260" r:id="rId18"/>
    <p:sldId id="332" r:id="rId19"/>
    <p:sldId id="264" r:id="rId20"/>
    <p:sldId id="262" r:id="rId21"/>
    <p:sldId id="263" r:id="rId22"/>
    <p:sldId id="266" r:id="rId23"/>
    <p:sldId id="267" r:id="rId24"/>
    <p:sldId id="268" r:id="rId25"/>
    <p:sldId id="269" r:id="rId26"/>
    <p:sldId id="270" r:id="rId27"/>
    <p:sldId id="352" r:id="rId28"/>
    <p:sldId id="271" r:id="rId29"/>
    <p:sldId id="330" r:id="rId30"/>
    <p:sldId id="337" r:id="rId31"/>
    <p:sldId id="338" r:id="rId32"/>
    <p:sldId id="341" r:id="rId33"/>
    <p:sldId id="311" r:id="rId34"/>
    <p:sldId id="325" r:id="rId35"/>
    <p:sldId id="326" r:id="rId36"/>
    <p:sldId id="342" r:id="rId37"/>
    <p:sldId id="310" r:id="rId38"/>
    <p:sldId id="343" r:id="rId39"/>
    <p:sldId id="344" r:id="rId40"/>
    <p:sldId id="331" r:id="rId41"/>
    <p:sldId id="319" r:id="rId42"/>
    <p:sldId id="320" r:id="rId43"/>
    <p:sldId id="321" r:id="rId44"/>
    <p:sldId id="322" r:id="rId45"/>
    <p:sldId id="351" r:id="rId46"/>
    <p:sldId id="323" r:id="rId47"/>
    <p:sldId id="349" r:id="rId48"/>
    <p:sldId id="347" r:id="rId49"/>
    <p:sldId id="345" r:id="rId50"/>
    <p:sldId id="346" r:id="rId51"/>
    <p:sldId id="348" r:id="rId52"/>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3890" autoAdjust="0"/>
  </p:normalViewPr>
  <p:slideViewPr>
    <p:cSldViewPr>
      <p:cViewPr varScale="1">
        <p:scale>
          <a:sx n="53" d="100"/>
          <a:sy n="53" d="100"/>
        </p:scale>
        <p:origin x="-190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4C6D2-743F-4FF0-9187-9AF242BDD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E97369-61B0-4C75-A28D-F38D4A988A8B}">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Find your ‘Stop Smoking Champions’ </a:t>
          </a:r>
        </a:p>
      </dgm:t>
    </dgm:pt>
    <dgm:pt modelId="{7AF50C17-FBD0-4BF0-BE46-557DD4EE521A}" type="parTrans" cxnId="{3D6FF831-9D90-4793-AC84-28D689C7E344}">
      <dgm:prSet/>
      <dgm:spPr/>
      <dgm:t>
        <a:bodyPr/>
        <a:lstStyle/>
        <a:p>
          <a:endParaRPr lang="en-GB"/>
        </a:p>
      </dgm:t>
    </dgm:pt>
    <dgm:pt modelId="{BFF5A12B-4AA4-47EB-ACFF-336A530ECB27}" type="sibTrans" cxnId="{3D6FF831-9D90-4793-AC84-28D689C7E344}">
      <dgm:prSet/>
      <dgm:spPr/>
      <dgm:t>
        <a:bodyPr/>
        <a:lstStyle/>
        <a:p>
          <a:endParaRPr lang="en-GB"/>
        </a:p>
      </dgm:t>
    </dgm:pt>
    <dgm:pt modelId="{0D65A738-E2AA-486E-8D40-E528EAE14556}">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Find out about their smoking habit – either in your classroom or using our questionnaire </a:t>
          </a:r>
        </a:p>
      </dgm:t>
    </dgm:pt>
    <dgm:pt modelId="{034866B8-BB79-46B3-84BE-8CF3D2642BC5}" type="parTrans" cxnId="{44B58AEC-A303-4A41-9B03-4F88370AF945}">
      <dgm:prSet/>
      <dgm:spPr/>
      <dgm:t>
        <a:bodyPr/>
        <a:lstStyle/>
        <a:p>
          <a:endParaRPr lang="en-GB"/>
        </a:p>
      </dgm:t>
    </dgm:pt>
    <dgm:pt modelId="{C74FDDD8-F4D3-4A50-B83C-22380594C6ED}" type="sibTrans" cxnId="{44B58AEC-A303-4A41-9B03-4F88370AF945}">
      <dgm:prSet/>
      <dgm:spPr/>
      <dgm:t>
        <a:bodyPr/>
        <a:lstStyle/>
        <a:p>
          <a:endParaRPr lang="en-GB"/>
        </a:p>
      </dgm:t>
    </dgm:pt>
    <dgm:pt modelId="{1C39A460-44C9-4D20-9C62-4C33E118D10D}">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Begin to prepare the letters of support which you will send to them (lots of suggestions in the next slides)</a:t>
          </a:r>
        </a:p>
      </dgm:t>
    </dgm:pt>
    <dgm:pt modelId="{F1A9B6F9-A5D7-48A1-8E6D-11909D98ACF6}" type="parTrans" cxnId="{BD4CE27C-3698-40C0-861A-F7BD215639CF}">
      <dgm:prSet/>
      <dgm:spPr/>
      <dgm:t>
        <a:bodyPr/>
        <a:lstStyle/>
        <a:p>
          <a:endParaRPr lang="en-GB"/>
        </a:p>
      </dgm:t>
    </dgm:pt>
    <dgm:pt modelId="{6E817735-B6FF-4D0E-998A-79689803FF0F}" type="sibTrans" cxnId="{BD4CE27C-3698-40C0-861A-F7BD215639CF}">
      <dgm:prSet/>
      <dgm:spPr/>
      <dgm:t>
        <a:bodyPr/>
        <a:lstStyle/>
        <a:p>
          <a:endParaRPr lang="en-GB"/>
        </a:p>
      </dgm:t>
    </dgm:pt>
    <dgm:pt modelId="{51069475-96B0-40D0-BF4C-A274E745BCC6}">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1  </a:t>
          </a:r>
        </a:p>
      </dgm:t>
    </dgm:pt>
    <dgm:pt modelId="{5DE495AE-A6EE-42CE-BB65-6008B9813A0E}" type="parTrans" cxnId="{6D052559-A609-4070-9043-E4AFF836B1D2}">
      <dgm:prSet/>
      <dgm:spPr/>
      <dgm:t>
        <a:bodyPr/>
        <a:lstStyle/>
        <a:p>
          <a:endParaRPr lang="en-GB"/>
        </a:p>
      </dgm:t>
    </dgm:pt>
    <dgm:pt modelId="{901B6088-4F89-4944-82DC-3A31578C2D4C}" type="sibTrans" cxnId="{6D052559-A609-4070-9043-E4AFF836B1D2}">
      <dgm:prSet/>
      <dgm:spPr/>
      <dgm:t>
        <a:bodyPr/>
        <a:lstStyle/>
        <a:p>
          <a:endParaRPr lang="en-GB"/>
        </a:p>
      </dgm:t>
    </dgm:pt>
    <dgm:pt modelId="{94624FF5-3DD8-433C-B04E-FE9B2699C119}">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Forward Support Letter No. 2 </a:t>
          </a:r>
        </a:p>
      </dgm:t>
    </dgm:pt>
    <dgm:pt modelId="{BDD8CBFE-6C48-4824-A023-47753260DE3F}" type="parTrans" cxnId="{79779BE1-BB0B-402B-BB64-8DA9C26FC403}">
      <dgm:prSet/>
      <dgm:spPr/>
      <dgm:t>
        <a:bodyPr/>
        <a:lstStyle/>
        <a:p>
          <a:endParaRPr lang="en-GB"/>
        </a:p>
      </dgm:t>
    </dgm:pt>
    <dgm:pt modelId="{446140DD-A8CF-4C68-9D2E-E4F750752EB0}" type="sibTrans" cxnId="{79779BE1-BB0B-402B-BB64-8DA9C26FC403}">
      <dgm:prSet/>
      <dgm:spPr/>
      <dgm:t>
        <a:bodyPr/>
        <a:lstStyle/>
        <a:p>
          <a:endParaRPr lang="en-GB"/>
        </a:p>
      </dgm:t>
    </dgm:pt>
    <dgm:pt modelId="{784BEF59-047E-4052-85B1-284792ADF6D7}" type="pres">
      <dgm:prSet presAssocID="{2FF4C6D2-743F-4FF0-9187-9AF242BDDF0C}" presName="Name0" presStyleCnt="0">
        <dgm:presLayoutVars>
          <dgm:chMax val="7"/>
          <dgm:chPref val="7"/>
          <dgm:dir/>
        </dgm:presLayoutVars>
      </dgm:prSet>
      <dgm:spPr/>
      <dgm:t>
        <a:bodyPr/>
        <a:lstStyle/>
        <a:p>
          <a:endParaRPr lang="en-GB"/>
        </a:p>
      </dgm:t>
    </dgm:pt>
    <dgm:pt modelId="{F564E5A1-D4A5-4B1B-984A-21108C401B9E}" type="pres">
      <dgm:prSet presAssocID="{2FF4C6D2-743F-4FF0-9187-9AF242BDDF0C}" presName="Name1" presStyleCnt="0"/>
      <dgm:spPr/>
    </dgm:pt>
    <dgm:pt modelId="{27322061-6A36-4C07-A8A5-951363008190}" type="pres">
      <dgm:prSet presAssocID="{2FF4C6D2-743F-4FF0-9187-9AF242BDDF0C}" presName="cycle" presStyleCnt="0"/>
      <dgm:spPr/>
    </dgm:pt>
    <dgm:pt modelId="{DAE72F6D-DFAA-4D66-B035-EF69F17AE58D}" type="pres">
      <dgm:prSet presAssocID="{2FF4C6D2-743F-4FF0-9187-9AF242BDDF0C}" presName="srcNode" presStyleLbl="node1" presStyleIdx="0" presStyleCnt="5"/>
      <dgm:spPr/>
    </dgm:pt>
    <dgm:pt modelId="{41859A33-FABC-43FA-89E7-552B71E77736}" type="pres">
      <dgm:prSet presAssocID="{2FF4C6D2-743F-4FF0-9187-9AF242BDDF0C}" presName="conn" presStyleLbl="parChTrans1D2" presStyleIdx="0" presStyleCnt="1"/>
      <dgm:spPr/>
      <dgm:t>
        <a:bodyPr/>
        <a:lstStyle/>
        <a:p>
          <a:endParaRPr lang="en-GB"/>
        </a:p>
      </dgm:t>
    </dgm:pt>
    <dgm:pt modelId="{75DBDD3A-73FD-4138-AFE9-F2A72E7AECE8}" type="pres">
      <dgm:prSet presAssocID="{2FF4C6D2-743F-4FF0-9187-9AF242BDDF0C}" presName="extraNode" presStyleLbl="node1" presStyleIdx="0" presStyleCnt="5"/>
      <dgm:spPr/>
    </dgm:pt>
    <dgm:pt modelId="{1AE95AAE-5525-43B6-8F93-5E15B240B5D4}" type="pres">
      <dgm:prSet presAssocID="{2FF4C6D2-743F-4FF0-9187-9AF242BDDF0C}" presName="dstNode" presStyleLbl="node1" presStyleIdx="0" presStyleCnt="5"/>
      <dgm:spPr/>
    </dgm:pt>
    <dgm:pt modelId="{E3C64AC4-D699-4B81-97F0-7F994634A9F6}" type="pres">
      <dgm:prSet presAssocID="{BAE97369-61B0-4C75-A28D-F38D4A988A8B}" presName="text_1" presStyleLbl="node1" presStyleIdx="0" presStyleCnt="5" custScaleX="102924" custScaleY="66191" custLinFactNeighborX="2294" custLinFactNeighborY="-48407">
        <dgm:presLayoutVars>
          <dgm:bulletEnabled val="1"/>
        </dgm:presLayoutVars>
      </dgm:prSet>
      <dgm:spPr/>
      <dgm:t>
        <a:bodyPr/>
        <a:lstStyle/>
        <a:p>
          <a:endParaRPr lang="en-GB"/>
        </a:p>
      </dgm:t>
    </dgm:pt>
    <dgm:pt modelId="{98F053BD-9987-4D91-99B1-032B9F39D319}" type="pres">
      <dgm:prSet presAssocID="{BAE97369-61B0-4C75-A28D-F38D4A988A8B}" presName="accent_1" presStyleCnt="0"/>
      <dgm:spPr/>
    </dgm:pt>
    <dgm:pt modelId="{3C78951F-B933-43B1-96A1-0B49527DAADA}" type="pres">
      <dgm:prSet presAssocID="{BAE97369-61B0-4C75-A28D-F38D4A988A8B}" presName="accentRepeatNode" presStyleLbl="solidFgAcc1" presStyleIdx="0" presStyleCnt="5" custLinFactNeighborX="18095" custLinFactNeighborY="-28896"/>
      <dgm:spPr>
        <a:ln w="57150">
          <a:solidFill>
            <a:schemeClr val="accent1"/>
          </a:solidFill>
        </a:ln>
      </dgm:spPr>
    </dgm:pt>
    <dgm:pt modelId="{9ED79AE9-B398-41BD-BADD-4BDEA46500A1}" type="pres">
      <dgm:prSet presAssocID="{0D65A738-E2AA-486E-8D40-E528EAE14556}" presName="text_2" presStyleLbl="node1" presStyleIdx="1" presStyleCnt="5" custScaleX="104190" custScaleY="104065" custLinFactNeighborX="-343" custLinFactNeighborY="-70191">
        <dgm:presLayoutVars>
          <dgm:bulletEnabled val="1"/>
        </dgm:presLayoutVars>
      </dgm:prSet>
      <dgm:spPr/>
      <dgm:t>
        <a:bodyPr/>
        <a:lstStyle/>
        <a:p>
          <a:endParaRPr lang="en-GB"/>
        </a:p>
      </dgm:t>
    </dgm:pt>
    <dgm:pt modelId="{419A65DA-ED86-45CB-9A63-B61A3B772288}" type="pres">
      <dgm:prSet presAssocID="{0D65A738-E2AA-486E-8D40-E528EAE14556}" presName="accent_2" presStyleCnt="0"/>
      <dgm:spPr/>
    </dgm:pt>
    <dgm:pt modelId="{3752EBE5-1F82-45AB-A98E-59DB30135860}" type="pres">
      <dgm:prSet presAssocID="{0D65A738-E2AA-486E-8D40-E528EAE14556}" presName="accentRepeatNode" presStyleLbl="solidFgAcc1" presStyleIdx="1" presStyleCnt="5" custLinFactNeighborX="-5817" custLinFactNeighborY="-39702"/>
      <dgm:spPr>
        <a:ln w="57150">
          <a:solidFill>
            <a:schemeClr val="accent1"/>
          </a:solidFill>
        </a:ln>
      </dgm:spPr>
    </dgm:pt>
    <dgm:pt modelId="{0D1446E2-17FD-40E7-9E4C-CAC7523088C7}" type="pres">
      <dgm:prSet presAssocID="{1C39A460-44C9-4D20-9C62-4C33E118D10D}" presName="text_3" presStyleLbl="node1" presStyleIdx="2" presStyleCnt="5" custScaleX="106258" custScaleY="90764" custLinFactNeighborX="981" custLinFactNeighborY="-68272">
        <dgm:presLayoutVars>
          <dgm:bulletEnabled val="1"/>
        </dgm:presLayoutVars>
      </dgm:prSet>
      <dgm:spPr/>
      <dgm:t>
        <a:bodyPr/>
        <a:lstStyle/>
        <a:p>
          <a:endParaRPr lang="en-GB"/>
        </a:p>
      </dgm:t>
    </dgm:pt>
    <dgm:pt modelId="{C58A909D-5C69-42BC-A05D-9BBF8BE0C035}" type="pres">
      <dgm:prSet presAssocID="{1C39A460-44C9-4D20-9C62-4C33E118D10D}" presName="accent_3" presStyleCnt="0"/>
      <dgm:spPr/>
    </dgm:pt>
    <dgm:pt modelId="{8FB3FC55-D1D5-4460-AE11-A70DA1DFB13F}" type="pres">
      <dgm:prSet presAssocID="{1C39A460-44C9-4D20-9C62-4C33E118D10D}" presName="accentRepeatNode" presStyleLbl="solidFgAcc1" presStyleIdx="2" presStyleCnt="5" custScaleY="93237" custLinFactNeighborX="-12553" custLinFactNeighborY="-50158"/>
      <dgm:spPr>
        <a:ln w="57150">
          <a:solidFill>
            <a:schemeClr val="accent1"/>
          </a:solidFill>
        </a:ln>
      </dgm:spPr>
    </dgm:pt>
    <dgm:pt modelId="{7FFA488E-4F3A-463F-9C3D-1E9D5E02BE27}" type="pres">
      <dgm:prSet presAssocID="{51069475-96B0-40D0-BF4C-A274E745BCC6}" presName="text_4" presStyleLbl="node1" presStyleIdx="3" presStyleCnt="5" custScaleX="101251" custScaleY="66190" custLinFactY="-3594" custLinFactNeighborX="2040" custLinFactNeighborY="-100000">
        <dgm:presLayoutVars>
          <dgm:bulletEnabled val="1"/>
        </dgm:presLayoutVars>
      </dgm:prSet>
      <dgm:spPr/>
      <dgm:t>
        <a:bodyPr/>
        <a:lstStyle/>
        <a:p>
          <a:endParaRPr lang="en-GB"/>
        </a:p>
      </dgm:t>
    </dgm:pt>
    <dgm:pt modelId="{D80328D0-E0B5-44CE-9EF7-89F38F4BDFA8}" type="pres">
      <dgm:prSet presAssocID="{51069475-96B0-40D0-BF4C-A274E745BCC6}" presName="accent_4" presStyleCnt="0"/>
      <dgm:spPr/>
    </dgm:pt>
    <dgm:pt modelId="{E08623AA-4586-4FEF-8DF6-DE721A202FB0}" type="pres">
      <dgm:prSet presAssocID="{51069475-96B0-40D0-BF4C-A274E745BCC6}" presName="accentRepeatNode" presStyleLbl="solidFgAcc1" presStyleIdx="3" presStyleCnt="5" custLinFactNeighborX="-5034" custLinFactNeighborY="-70093"/>
      <dgm:spPr>
        <a:ln w="57150">
          <a:solidFill>
            <a:schemeClr val="accent1"/>
          </a:solidFill>
        </a:ln>
      </dgm:spPr>
    </dgm:pt>
    <dgm:pt modelId="{458FB038-E4A9-4F49-B9F1-61BF52065C18}" type="pres">
      <dgm:prSet presAssocID="{94624FF5-3DD8-433C-B04E-FE9B2699C119}" presName="text_5" presStyleLbl="node1" presStyleIdx="4" presStyleCnt="5" custScaleX="94244" custScaleY="81534" custLinFactY="-22726" custLinFactNeighborX="4960" custLinFactNeighborY="-100000">
        <dgm:presLayoutVars>
          <dgm:bulletEnabled val="1"/>
        </dgm:presLayoutVars>
      </dgm:prSet>
      <dgm:spPr/>
      <dgm:t>
        <a:bodyPr/>
        <a:lstStyle/>
        <a:p>
          <a:endParaRPr lang="en-GB"/>
        </a:p>
      </dgm:t>
    </dgm:pt>
    <dgm:pt modelId="{B57F182C-7FB9-414E-892C-42CBCFB1ABFB}" type="pres">
      <dgm:prSet presAssocID="{94624FF5-3DD8-433C-B04E-FE9B2699C119}" presName="accent_5" presStyleCnt="0"/>
      <dgm:spPr/>
    </dgm:pt>
    <dgm:pt modelId="{B0380E16-825F-42B5-B842-161DF0422F11}" type="pres">
      <dgm:prSet presAssocID="{94624FF5-3DD8-433C-B04E-FE9B2699C119}" presName="accentRepeatNode" presStyleLbl="solidFgAcc1" presStyleIdx="4" presStyleCnt="5" custLinFactNeighborX="31674" custLinFactNeighborY="-90299"/>
      <dgm:spPr>
        <a:ln w="57150">
          <a:solidFill>
            <a:schemeClr val="accent1"/>
          </a:solidFill>
        </a:ln>
      </dgm:spPr>
    </dgm:pt>
  </dgm:ptLst>
  <dgm:cxnLst>
    <dgm:cxn modelId="{3F65205F-0D4D-41DF-998E-FB92C8527DDF}" type="presOf" srcId="{1C39A460-44C9-4D20-9C62-4C33E118D10D}" destId="{0D1446E2-17FD-40E7-9E4C-CAC7523088C7}" srcOrd="0" destOrd="0" presId="urn:microsoft.com/office/officeart/2008/layout/VerticalCurvedList"/>
    <dgm:cxn modelId="{44B58AEC-A303-4A41-9B03-4F88370AF945}" srcId="{2FF4C6D2-743F-4FF0-9187-9AF242BDDF0C}" destId="{0D65A738-E2AA-486E-8D40-E528EAE14556}" srcOrd="1" destOrd="0" parTransId="{034866B8-BB79-46B3-84BE-8CF3D2642BC5}" sibTransId="{C74FDDD8-F4D3-4A50-B83C-22380594C6ED}"/>
    <dgm:cxn modelId="{AFCCA169-2F78-484C-BA10-7ECE005D74C1}" type="presOf" srcId="{BFF5A12B-4AA4-47EB-ACFF-336A530ECB27}" destId="{41859A33-FABC-43FA-89E7-552B71E77736}" srcOrd="0" destOrd="0" presId="urn:microsoft.com/office/officeart/2008/layout/VerticalCurvedList"/>
    <dgm:cxn modelId="{B727FCF7-06A6-44EF-AFA6-4D1A1F684AAA}" type="presOf" srcId="{BAE97369-61B0-4C75-A28D-F38D4A988A8B}" destId="{E3C64AC4-D699-4B81-97F0-7F994634A9F6}" srcOrd="0" destOrd="0" presId="urn:microsoft.com/office/officeart/2008/layout/VerticalCurvedList"/>
    <dgm:cxn modelId="{54DEF14D-2C01-4661-AAD4-1606A70D0FE5}" type="presOf" srcId="{0D65A738-E2AA-486E-8D40-E528EAE14556}" destId="{9ED79AE9-B398-41BD-BADD-4BDEA46500A1}" srcOrd="0" destOrd="0" presId="urn:microsoft.com/office/officeart/2008/layout/VerticalCurvedList"/>
    <dgm:cxn modelId="{3D6FF831-9D90-4793-AC84-28D689C7E344}" srcId="{2FF4C6D2-743F-4FF0-9187-9AF242BDDF0C}" destId="{BAE97369-61B0-4C75-A28D-F38D4A988A8B}" srcOrd="0" destOrd="0" parTransId="{7AF50C17-FBD0-4BF0-BE46-557DD4EE521A}" sibTransId="{BFF5A12B-4AA4-47EB-ACFF-336A530ECB27}"/>
    <dgm:cxn modelId="{79779BE1-BB0B-402B-BB64-8DA9C26FC403}" srcId="{2FF4C6D2-743F-4FF0-9187-9AF242BDDF0C}" destId="{94624FF5-3DD8-433C-B04E-FE9B2699C119}" srcOrd="4" destOrd="0" parTransId="{BDD8CBFE-6C48-4824-A023-47753260DE3F}" sibTransId="{446140DD-A8CF-4C68-9D2E-E4F750752EB0}"/>
    <dgm:cxn modelId="{BD4CE27C-3698-40C0-861A-F7BD215639CF}" srcId="{2FF4C6D2-743F-4FF0-9187-9AF242BDDF0C}" destId="{1C39A460-44C9-4D20-9C62-4C33E118D10D}" srcOrd="2" destOrd="0" parTransId="{F1A9B6F9-A5D7-48A1-8E6D-11909D98ACF6}" sibTransId="{6E817735-B6FF-4D0E-998A-79689803FF0F}"/>
    <dgm:cxn modelId="{55E742A0-886D-4441-886A-04C6BFF2315E}" type="presOf" srcId="{2FF4C6D2-743F-4FF0-9187-9AF242BDDF0C}" destId="{784BEF59-047E-4052-85B1-284792ADF6D7}" srcOrd="0" destOrd="0" presId="urn:microsoft.com/office/officeart/2008/layout/VerticalCurvedList"/>
    <dgm:cxn modelId="{6D052559-A609-4070-9043-E4AFF836B1D2}" srcId="{2FF4C6D2-743F-4FF0-9187-9AF242BDDF0C}" destId="{51069475-96B0-40D0-BF4C-A274E745BCC6}" srcOrd="3" destOrd="0" parTransId="{5DE495AE-A6EE-42CE-BB65-6008B9813A0E}" sibTransId="{901B6088-4F89-4944-82DC-3A31578C2D4C}"/>
    <dgm:cxn modelId="{0639E855-7B80-4F31-BCDC-0FA11FBF199C}" type="presOf" srcId="{94624FF5-3DD8-433C-B04E-FE9B2699C119}" destId="{458FB038-E4A9-4F49-B9F1-61BF52065C18}" srcOrd="0" destOrd="0" presId="urn:microsoft.com/office/officeart/2008/layout/VerticalCurvedList"/>
    <dgm:cxn modelId="{AE4128F4-B8CE-4B46-9EAB-D33DA6EEC559}" type="presOf" srcId="{51069475-96B0-40D0-BF4C-A274E745BCC6}" destId="{7FFA488E-4F3A-463F-9C3D-1E9D5E02BE27}" srcOrd="0" destOrd="0" presId="urn:microsoft.com/office/officeart/2008/layout/VerticalCurvedList"/>
    <dgm:cxn modelId="{B6FC70E8-604A-4566-83D6-F0C13EBFD27C}" type="presParOf" srcId="{784BEF59-047E-4052-85B1-284792ADF6D7}" destId="{F564E5A1-D4A5-4B1B-984A-21108C401B9E}" srcOrd="0" destOrd="0" presId="urn:microsoft.com/office/officeart/2008/layout/VerticalCurvedList"/>
    <dgm:cxn modelId="{4418B547-1739-4D03-9747-627256ABBF1E}" type="presParOf" srcId="{F564E5A1-D4A5-4B1B-984A-21108C401B9E}" destId="{27322061-6A36-4C07-A8A5-951363008190}" srcOrd="0" destOrd="0" presId="urn:microsoft.com/office/officeart/2008/layout/VerticalCurvedList"/>
    <dgm:cxn modelId="{22AF50A3-B0C1-44E0-8D4C-F126E5B6B7DC}" type="presParOf" srcId="{27322061-6A36-4C07-A8A5-951363008190}" destId="{DAE72F6D-DFAA-4D66-B035-EF69F17AE58D}" srcOrd="0" destOrd="0" presId="urn:microsoft.com/office/officeart/2008/layout/VerticalCurvedList"/>
    <dgm:cxn modelId="{ACB65C86-3E67-4143-BDD8-2FF388558839}" type="presParOf" srcId="{27322061-6A36-4C07-A8A5-951363008190}" destId="{41859A33-FABC-43FA-89E7-552B71E77736}" srcOrd="1" destOrd="0" presId="urn:microsoft.com/office/officeart/2008/layout/VerticalCurvedList"/>
    <dgm:cxn modelId="{83B26566-D771-4EFF-9F5E-A1D4A4079CFF}" type="presParOf" srcId="{27322061-6A36-4C07-A8A5-951363008190}" destId="{75DBDD3A-73FD-4138-AFE9-F2A72E7AECE8}" srcOrd="2" destOrd="0" presId="urn:microsoft.com/office/officeart/2008/layout/VerticalCurvedList"/>
    <dgm:cxn modelId="{36373F3B-C2D8-4815-800B-198F4BC3AFE7}" type="presParOf" srcId="{27322061-6A36-4C07-A8A5-951363008190}" destId="{1AE95AAE-5525-43B6-8F93-5E15B240B5D4}" srcOrd="3" destOrd="0" presId="urn:microsoft.com/office/officeart/2008/layout/VerticalCurvedList"/>
    <dgm:cxn modelId="{6087A62D-E4C3-4076-8966-FFD2F196B3C3}" type="presParOf" srcId="{F564E5A1-D4A5-4B1B-984A-21108C401B9E}" destId="{E3C64AC4-D699-4B81-97F0-7F994634A9F6}" srcOrd="1" destOrd="0" presId="urn:microsoft.com/office/officeart/2008/layout/VerticalCurvedList"/>
    <dgm:cxn modelId="{25E3FB30-DCB6-498A-8118-62B63AF79EAD}" type="presParOf" srcId="{F564E5A1-D4A5-4B1B-984A-21108C401B9E}" destId="{98F053BD-9987-4D91-99B1-032B9F39D319}" srcOrd="2" destOrd="0" presId="urn:microsoft.com/office/officeart/2008/layout/VerticalCurvedList"/>
    <dgm:cxn modelId="{F6B56A81-4887-4311-B61B-C6F528BA9B1E}" type="presParOf" srcId="{98F053BD-9987-4D91-99B1-032B9F39D319}" destId="{3C78951F-B933-43B1-96A1-0B49527DAADA}" srcOrd="0" destOrd="0" presId="urn:microsoft.com/office/officeart/2008/layout/VerticalCurvedList"/>
    <dgm:cxn modelId="{E2422588-6167-4CCF-B518-D45854EE8511}" type="presParOf" srcId="{F564E5A1-D4A5-4B1B-984A-21108C401B9E}" destId="{9ED79AE9-B398-41BD-BADD-4BDEA46500A1}" srcOrd="3" destOrd="0" presId="urn:microsoft.com/office/officeart/2008/layout/VerticalCurvedList"/>
    <dgm:cxn modelId="{8B01142B-E691-4F13-B46F-E187BBBAAA5F}" type="presParOf" srcId="{F564E5A1-D4A5-4B1B-984A-21108C401B9E}" destId="{419A65DA-ED86-45CB-9A63-B61A3B772288}" srcOrd="4" destOrd="0" presId="urn:microsoft.com/office/officeart/2008/layout/VerticalCurvedList"/>
    <dgm:cxn modelId="{476862A6-CABC-4013-95F2-4C2EEB89DDE6}" type="presParOf" srcId="{419A65DA-ED86-45CB-9A63-B61A3B772288}" destId="{3752EBE5-1F82-45AB-A98E-59DB30135860}" srcOrd="0" destOrd="0" presId="urn:microsoft.com/office/officeart/2008/layout/VerticalCurvedList"/>
    <dgm:cxn modelId="{0CA29FC5-6B42-4610-81C1-E109D012E427}" type="presParOf" srcId="{F564E5A1-D4A5-4B1B-984A-21108C401B9E}" destId="{0D1446E2-17FD-40E7-9E4C-CAC7523088C7}" srcOrd="5" destOrd="0" presId="urn:microsoft.com/office/officeart/2008/layout/VerticalCurvedList"/>
    <dgm:cxn modelId="{3077C53F-0493-4FE0-AC81-404942D1792E}" type="presParOf" srcId="{F564E5A1-D4A5-4B1B-984A-21108C401B9E}" destId="{C58A909D-5C69-42BC-A05D-9BBF8BE0C035}" srcOrd="6" destOrd="0" presId="urn:microsoft.com/office/officeart/2008/layout/VerticalCurvedList"/>
    <dgm:cxn modelId="{D50F6BD3-4695-4782-9FF0-06C0E31A5F43}" type="presParOf" srcId="{C58A909D-5C69-42BC-A05D-9BBF8BE0C035}" destId="{8FB3FC55-D1D5-4460-AE11-A70DA1DFB13F}" srcOrd="0" destOrd="0" presId="urn:microsoft.com/office/officeart/2008/layout/VerticalCurvedList"/>
    <dgm:cxn modelId="{BD81FE14-D2B9-435E-B03D-132C4AC66E51}" type="presParOf" srcId="{F564E5A1-D4A5-4B1B-984A-21108C401B9E}" destId="{7FFA488E-4F3A-463F-9C3D-1E9D5E02BE27}" srcOrd="7" destOrd="0" presId="urn:microsoft.com/office/officeart/2008/layout/VerticalCurvedList"/>
    <dgm:cxn modelId="{11494BFE-AF2B-4F5E-868E-9C121AF939AF}" type="presParOf" srcId="{F564E5A1-D4A5-4B1B-984A-21108C401B9E}" destId="{D80328D0-E0B5-44CE-9EF7-89F38F4BDFA8}" srcOrd="8" destOrd="0" presId="urn:microsoft.com/office/officeart/2008/layout/VerticalCurvedList"/>
    <dgm:cxn modelId="{3F1B96D1-DEA9-450C-99C4-E90D961EEA67}" type="presParOf" srcId="{D80328D0-E0B5-44CE-9EF7-89F38F4BDFA8}" destId="{E08623AA-4586-4FEF-8DF6-DE721A202FB0}" srcOrd="0" destOrd="0" presId="urn:microsoft.com/office/officeart/2008/layout/VerticalCurvedList"/>
    <dgm:cxn modelId="{4C978674-1B08-43E0-BFEA-2844E7AAEDA4}" type="presParOf" srcId="{F564E5A1-D4A5-4B1B-984A-21108C401B9E}" destId="{458FB038-E4A9-4F49-B9F1-61BF52065C18}" srcOrd="9" destOrd="0" presId="urn:microsoft.com/office/officeart/2008/layout/VerticalCurvedList"/>
    <dgm:cxn modelId="{753570EE-4968-4A10-84B5-16C9F35B5BFB}" type="presParOf" srcId="{F564E5A1-D4A5-4B1B-984A-21108C401B9E}" destId="{B57F182C-7FB9-414E-892C-42CBCFB1ABFB}" srcOrd="10" destOrd="0" presId="urn:microsoft.com/office/officeart/2008/layout/VerticalCurvedList"/>
    <dgm:cxn modelId="{F0816435-ECA5-4614-A507-E85FA07799DE}" type="presParOf" srcId="{B57F182C-7FB9-414E-892C-42CBCFB1ABFB}" destId="{B0380E16-825F-42B5-B842-161DF0422F11}" srcOrd="0" destOrd="0" presId="urn:microsoft.com/office/officeart/2008/layout/VerticalCurvedLis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4C6D2-743F-4FF0-9187-9AF242BDD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E97369-61B0-4C75-A28D-F38D4A988A8B}">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Forward Support Letter No. 3</a:t>
          </a:r>
        </a:p>
      </dgm:t>
    </dgm:pt>
    <dgm:pt modelId="{7AF50C17-FBD0-4BF0-BE46-557DD4EE521A}" type="parTrans" cxnId="{3D6FF831-9D90-4793-AC84-28D689C7E344}">
      <dgm:prSet/>
      <dgm:spPr/>
      <dgm:t>
        <a:bodyPr/>
        <a:lstStyle/>
        <a:p>
          <a:endParaRPr lang="en-GB"/>
        </a:p>
      </dgm:t>
    </dgm:pt>
    <dgm:pt modelId="{BFF5A12B-4AA4-47EB-ACFF-336A530ECB27}" type="sibTrans" cxnId="{3D6FF831-9D90-4793-AC84-28D689C7E344}">
      <dgm:prSet/>
      <dgm:spPr/>
      <dgm:t>
        <a:bodyPr/>
        <a:lstStyle/>
        <a:p>
          <a:endParaRPr lang="en-GB"/>
        </a:p>
      </dgm:t>
    </dgm:pt>
    <dgm:pt modelId="{0D65A738-E2AA-486E-8D40-E528EAE14556}">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4</a:t>
          </a:r>
        </a:p>
      </dgm:t>
    </dgm:pt>
    <dgm:pt modelId="{034866B8-BB79-46B3-84BE-8CF3D2642BC5}" type="parTrans" cxnId="{44B58AEC-A303-4A41-9B03-4F88370AF945}">
      <dgm:prSet/>
      <dgm:spPr/>
      <dgm:t>
        <a:bodyPr/>
        <a:lstStyle/>
        <a:p>
          <a:endParaRPr lang="en-GB"/>
        </a:p>
      </dgm:t>
    </dgm:pt>
    <dgm:pt modelId="{C74FDDD8-F4D3-4A50-B83C-22380594C6ED}" type="sibTrans" cxnId="{44B58AEC-A303-4A41-9B03-4F88370AF945}">
      <dgm:prSet/>
      <dgm:spPr/>
      <dgm:t>
        <a:bodyPr/>
        <a:lstStyle/>
        <a:p>
          <a:endParaRPr lang="en-GB"/>
        </a:p>
      </dgm:t>
    </dgm:pt>
    <dgm:pt modelId="{1C39A460-44C9-4D20-9C62-4C33E118D10D}">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5</a:t>
          </a:r>
        </a:p>
      </dgm:t>
    </dgm:pt>
    <dgm:pt modelId="{F1A9B6F9-A5D7-48A1-8E6D-11909D98ACF6}" type="parTrans" cxnId="{BD4CE27C-3698-40C0-861A-F7BD215639CF}">
      <dgm:prSet/>
      <dgm:spPr/>
      <dgm:t>
        <a:bodyPr/>
        <a:lstStyle/>
        <a:p>
          <a:endParaRPr lang="en-GB"/>
        </a:p>
      </dgm:t>
    </dgm:pt>
    <dgm:pt modelId="{6E817735-B6FF-4D0E-998A-79689803FF0F}" type="sibTrans" cxnId="{BD4CE27C-3698-40C0-861A-F7BD215639CF}">
      <dgm:prSet/>
      <dgm:spPr/>
      <dgm:t>
        <a:bodyPr/>
        <a:lstStyle/>
        <a:p>
          <a:endParaRPr lang="en-GB"/>
        </a:p>
      </dgm:t>
    </dgm:pt>
    <dgm:pt modelId="{51069475-96B0-40D0-BF4C-A274E745BCC6}">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b="1" dirty="0">
              <a:solidFill>
                <a:srgbClr val="0070C0"/>
              </a:solidFill>
              <a:latin typeface="Arial" panose="020B0604020202020204" pitchFamily="34" charset="0"/>
              <a:cs typeface="Arial" panose="020B0604020202020204" pitchFamily="34" charset="0"/>
            </a:rPr>
            <a:t>Nominate</a:t>
          </a:r>
          <a:r>
            <a:rPr lang="en-GB" sz="2400" baseline="0" dirty="0">
              <a:solidFill>
                <a:schemeClr val="tx1"/>
              </a:solidFill>
              <a:latin typeface="Arial" panose="020B0604020202020204" pitchFamily="34" charset="0"/>
              <a:cs typeface="Arial" panose="020B0604020202020204" pitchFamily="34" charset="0"/>
            </a:rPr>
            <a:t> Your ‘Stop Smoking Champion’ for an award </a:t>
          </a:r>
          <a:endParaRPr lang="en-GB" sz="2400" dirty="0">
            <a:solidFill>
              <a:schemeClr val="tx1"/>
            </a:solidFill>
            <a:latin typeface="Arial" panose="020B0604020202020204" pitchFamily="34" charset="0"/>
            <a:cs typeface="Arial" panose="020B0604020202020204" pitchFamily="34" charset="0"/>
          </a:endParaRPr>
        </a:p>
      </dgm:t>
    </dgm:pt>
    <dgm:pt modelId="{5DE495AE-A6EE-42CE-BB65-6008B9813A0E}" type="parTrans" cxnId="{6D052559-A609-4070-9043-E4AFF836B1D2}">
      <dgm:prSet/>
      <dgm:spPr/>
      <dgm:t>
        <a:bodyPr/>
        <a:lstStyle/>
        <a:p>
          <a:endParaRPr lang="en-GB"/>
        </a:p>
      </dgm:t>
    </dgm:pt>
    <dgm:pt modelId="{901B6088-4F89-4944-82DC-3A31578C2D4C}" type="sibTrans" cxnId="{6D052559-A609-4070-9043-E4AFF836B1D2}">
      <dgm:prSet/>
      <dgm:spPr/>
      <dgm:t>
        <a:bodyPr/>
        <a:lstStyle/>
        <a:p>
          <a:endParaRPr lang="en-GB"/>
        </a:p>
      </dgm:t>
    </dgm:pt>
    <dgm:pt modelId="{784BEF59-047E-4052-85B1-284792ADF6D7}" type="pres">
      <dgm:prSet presAssocID="{2FF4C6D2-743F-4FF0-9187-9AF242BDDF0C}" presName="Name0" presStyleCnt="0">
        <dgm:presLayoutVars>
          <dgm:chMax val="7"/>
          <dgm:chPref val="7"/>
          <dgm:dir/>
        </dgm:presLayoutVars>
      </dgm:prSet>
      <dgm:spPr/>
      <dgm:t>
        <a:bodyPr/>
        <a:lstStyle/>
        <a:p>
          <a:endParaRPr lang="en-GB"/>
        </a:p>
      </dgm:t>
    </dgm:pt>
    <dgm:pt modelId="{F564E5A1-D4A5-4B1B-984A-21108C401B9E}" type="pres">
      <dgm:prSet presAssocID="{2FF4C6D2-743F-4FF0-9187-9AF242BDDF0C}" presName="Name1" presStyleCnt="0"/>
      <dgm:spPr/>
    </dgm:pt>
    <dgm:pt modelId="{27322061-6A36-4C07-A8A5-951363008190}" type="pres">
      <dgm:prSet presAssocID="{2FF4C6D2-743F-4FF0-9187-9AF242BDDF0C}" presName="cycle" presStyleCnt="0"/>
      <dgm:spPr/>
    </dgm:pt>
    <dgm:pt modelId="{DAE72F6D-DFAA-4D66-B035-EF69F17AE58D}" type="pres">
      <dgm:prSet presAssocID="{2FF4C6D2-743F-4FF0-9187-9AF242BDDF0C}" presName="srcNode" presStyleLbl="node1" presStyleIdx="0" presStyleCnt="4"/>
      <dgm:spPr/>
    </dgm:pt>
    <dgm:pt modelId="{41859A33-FABC-43FA-89E7-552B71E77736}" type="pres">
      <dgm:prSet presAssocID="{2FF4C6D2-743F-4FF0-9187-9AF242BDDF0C}" presName="conn" presStyleLbl="parChTrans1D2" presStyleIdx="0" presStyleCnt="1"/>
      <dgm:spPr/>
      <dgm:t>
        <a:bodyPr/>
        <a:lstStyle/>
        <a:p>
          <a:endParaRPr lang="en-GB"/>
        </a:p>
      </dgm:t>
    </dgm:pt>
    <dgm:pt modelId="{75DBDD3A-73FD-4138-AFE9-F2A72E7AECE8}" type="pres">
      <dgm:prSet presAssocID="{2FF4C6D2-743F-4FF0-9187-9AF242BDDF0C}" presName="extraNode" presStyleLbl="node1" presStyleIdx="0" presStyleCnt="4"/>
      <dgm:spPr/>
    </dgm:pt>
    <dgm:pt modelId="{1AE95AAE-5525-43B6-8F93-5E15B240B5D4}" type="pres">
      <dgm:prSet presAssocID="{2FF4C6D2-743F-4FF0-9187-9AF242BDDF0C}" presName="dstNode" presStyleLbl="node1" presStyleIdx="0" presStyleCnt="4"/>
      <dgm:spPr/>
    </dgm:pt>
    <dgm:pt modelId="{E3C64AC4-D699-4B81-97F0-7F994634A9F6}" type="pres">
      <dgm:prSet presAssocID="{BAE97369-61B0-4C75-A28D-F38D4A988A8B}" presName="text_1" presStyleLbl="node1" presStyleIdx="0" presStyleCnt="4" custScaleX="103710" custScaleY="46714" custLinFactNeighborX="3052" custLinFactNeighborY="-34845">
        <dgm:presLayoutVars>
          <dgm:bulletEnabled val="1"/>
        </dgm:presLayoutVars>
      </dgm:prSet>
      <dgm:spPr/>
      <dgm:t>
        <a:bodyPr/>
        <a:lstStyle/>
        <a:p>
          <a:endParaRPr lang="en-GB"/>
        </a:p>
      </dgm:t>
    </dgm:pt>
    <dgm:pt modelId="{98F053BD-9987-4D91-99B1-032B9F39D319}" type="pres">
      <dgm:prSet presAssocID="{BAE97369-61B0-4C75-A28D-F38D4A988A8B}" presName="accent_1" presStyleCnt="0"/>
      <dgm:spPr/>
    </dgm:pt>
    <dgm:pt modelId="{3C78951F-B933-43B1-96A1-0B49527DAADA}" type="pres">
      <dgm:prSet presAssocID="{BAE97369-61B0-4C75-A28D-F38D4A988A8B}" presName="accentRepeatNode" presStyleLbl="solidFgAcc1" presStyleIdx="0" presStyleCnt="4" custLinFactNeighborX="3940" custLinFactNeighborY="-27858"/>
      <dgm:spPr>
        <a:ln w="57150">
          <a:solidFill>
            <a:schemeClr val="accent1"/>
          </a:solidFill>
        </a:ln>
      </dgm:spPr>
    </dgm:pt>
    <dgm:pt modelId="{9ED79AE9-B398-41BD-BADD-4BDEA46500A1}" type="pres">
      <dgm:prSet presAssocID="{0D65A738-E2AA-486E-8D40-E528EAE14556}" presName="text_2" presStyleLbl="node1" presStyleIdx="1" presStyleCnt="4" custScaleX="102482" custScaleY="49370" custLinFactNeighborX="606" custLinFactNeighborY="-60752">
        <dgm:presLayoutVars>
          <dgm:bulletEnabled val="1"/>
        </dgm:presLayoutVars>
      </dgm:prSet>
      <dgm:spPr/>
      <dgm:t>
        <a:bodyPr/>
        <a:lstStyle/>
        <a:p>
          <a:endParaRPr lang="en-GB"/>
        </a:p>
      </dgm:t>
    </dgm:pt>
    <dgm:pt modelId="{419A65DA-ED86-45CB-9A63-B61A3B772288}" type="pres">
      <dgm:prSet presAssocID="{0D65A738-E2AA-486E-8D40-E528EAE14556}" presName="accent_2" presStyleCnt="0"/>
      <dgm:spPr/>
    </dgm:pt>
    <dgm:pt modelId="{3752EBE5-1F82-45AB-A98E-59DB30135860}" type="pres">
      <dgm:prSet presAssocID="{0D65A738-E2AA-486E-8D40-E528EAE14556}" presName="accentRepeatNode" presStyleLbl="solidFgAcc1" presStyleIdx="1" presStyleCnt="4" custLinFactNeighborX="-15128" custLinFactNeighborY="-48601"/>
      <dgm:spPr>
        <a:ln w="57150">
          <a:solidFill>
            <a:schemeClr val="accent1"/>
          </a:solidFill>
        </a:ln>
      </dgm:spPr>
    </dgm:pt>
    <dgm:pt modelId="{0D1446E2-17FD-40E7-9E4C-CAC7523088C7}" type="pres">
      <dgm:prSet presAssocID="{1C39A460-44C9-4D20-9C62-4C33E118D10D}" presName="text_3" presStyleLbl="node1" presStyleIdx="2" presStyleCnt="4" custScaleX="105021" custScaleY="48749" custLinFactNeighborX="4" custLinFactNeighborY="-78817">
        <dgm:presLayoutVars>
          <dgm:bulletEnabled val="1"/>
        </dgm:presLayoutVars>
      </dgm:prSet>
      <dgm:spPr/>
      <dgm:t>
        <a:bodyPr/>
        <a:lstStyle/>
        <a:p>
          <a:endParaRPr lang="en-GB"/>
        </a:p>
      </dgm:t>
    </dgm:pt>
    <dgm:pt modelId="{C58A909D-5C69-42BC-A05D-9BBF8BE0C035}" type="pres">
      <dgm:prSet presAssocID="{1C39A460-44C9-4D20-9C62-4C33E118D10D}" presName="accent_3" presStyleCnt="0"/>
      <dgm:spPr/>
    </dgm:pt>
    <dgm:pt modelId="{8FB3FC55-D1D5-4460-AE11-A70DA1DFB13F}" type="pres">
      <dgm:prSet presAssocID="{1C39A460-44C9-4D20-9C62-4C33E118D10D}" presName="accentRepeatNode" presStyleLbl="solidFgAcc1" presStyleIdx="2" presStyleCnt="4" custLinFactNeighborX="-8764" custLinFactNeighborY="-61756"/>
      <dgm:spPr>
        <a:ln w="57150">
          <a:solidFill>
            <a:schemeClr val="accent1"/>
          </a:solidFill>
        </a:ln>
      </dgm:spPr>
    </dgm:pt>
    <dgm:pt modelId="{7FFA488E-4F3A-463F-9C3D-1E9D5E02BE27}" type="pres">
      <dgm:prSet presAssocID="{51069475-96B0-40D0-BF4C-A274E745BCC6}" presName="text_4" presStyleLbl="node1" presStyleIdx="3" presStyleCnt="4" custScaleX="94539" custScaleY="80890" custLinFactNeighborX="5292" custLinFactNeighborY="-98198">
        <dgm:presLayoutVars>
          <dgm:bulletEnabled val="1"/>
        </dgm:presLayoutVars>
      </dgm:prSet>
      <dgm:spPr/>
      <dgm:t>
        <a:bodyPr/>
        <a:lstStyle/>
        <a:p>
          <a:endParaRPr lang="en-GB"/>
        </a:p>
      </dgm:t>
    </dgm:pt>
    <dgm:pt modelId="{D80328D0-E0B5-44CE-9EF7-89F38F4BDFA8}" type="pres">
      <dgm:prSet presAssocID="{51069475-96B0-40D0-BF4C-A274E745BCC6}" presName="accent_4" presStyleCnt="0"/>
      <dgm:spPr/>
    </dgm:pt>
    <dgm:pt modelId="{E08623AA-4586-4FEF-8DF6-DE721A202FB0}" type="pres">
      <dgm:prSet presAssocID="{51069475-96B0-40D0-BF4C-A274E745BCC6}" presName="accentRepeatNode" presStyleLbl="solidFgAcc1" presStyleIdx="3" presStyleCnt="4" custLinFactNeighborX="31452" custLinFactNeighborY="-75655"/>
      <dgm:spPr>
        <a:ln w="57150">
          <a:solidFill>
            <a:schemeClr val="accent1"/>
          </a:solidFill>
        </a:ln>
      </dgm:spPr>
    </dgm:pt>
  </dgm:ptLst>
  <dgm:cxnLst>
    <dgm:cxn modelId="{00555FAE-F8DD-44C7-BB9E-D2ED6A028AFF}" type="presOf" srcId="{51069475-96B0-40D0-BF4C-A274E745BCC6}" destId="{7FFA488E-4F3A-463F-9C3D-1E9D5E02BE27}" srcOrd="0" destOrd="0" presId="urn:microsoft.com/office/officeart/2008/layout/VerticalCurvedList"/>
    <dgm:cxn modelId="{44B58AEC-A303-4A41-9B03-4F88370AF945}" srcId="{2FF4C6D2-743F-4FF0-9187-9AF242BDDF0C}" destId="{0D65A738-E2AA-486E-8D40-E528EAE14556}" srcOrd="1" destOrd="0" parTransId="{034866B8-BB79-46B3-84BE-8CF3D2642BC5}" sibTransId="{C74FDDD8-F4D3-4A50-B83C-22380594C6ED}"/>
    <dgm:cxn modelId="{DC5777BF-0C79-4801-A59C-C3360B3D09C1}" type="presOf" srcId="{BFF5A12B-4AA4-47EB-ACFF-336A530ECB27}" destId="{41859A33-FABC-43FA-89E7-552B71E77736}" srcOrd="0" destOrd="0" presId="urn:microsoft.com/office/officeart/2008/layout/VerticalCurvedList"/>
    <dgm:cxn modelId="{7D19881E-1955-4D00-9852-278878FB9A56}" type="presOf" srcId="{2FF4C6D2-743F-4FF0-9187-9AF242BDDF0C}" destId="{784BEF59-047E-4052-85B1-284792ADF6D7}" srcOrd="0" destOrd="0" presId="urn:microsoft.com/office/officeart/2008/layout/VerticalCurvedList"/>
    <dgm:cxn modelId="{3D6FF831-9D90-4793-AC84-28D689C7E344}" srcId="{2FF4C6D2-743F-4FF0-9187-9AF242BDDF0C}" destId="{BAE97369-61B0-4C75-A28D-F38D4A988A8B}" srcOrd="0" destOrd="0" parTransId="{7AF50C17-FBD0-4BF0-BE46-557DD4EE521A}" sibTransId="{BFF5A12B-4AA4-47EB-ACFF-336A530ECB27}"/>
    <dgm:cxn modelId="{BD4CE27C-3698-40C0-861A-F7BD215639CF}" srcId="{2FF4C6D2-743F-4FF0-9187-9AF242BDDF0C}" destId="{1C39A460-44C9-4D20-9C62-4C33E118D10D}" srcOrd="2" destOrd="0" parTransId="{F1A9B6F9-A5D7-48A1-8E6D-11909D98ACF6}" sibTransId="{6E817735-B6FF-4D0E-998A-79689803FF0F}"/>
    <dgm:cxn modelId="{5BD9D175-B44B-43C6-9AA8-C7CE649AF176}" type="presOf" srcId="{0D65A738-E2AA-486E-8D40-E528EAE14556}" destId="{9ED79AE9-B398-41BD-BADD-4BDEA46500A1}" srcOrd="0" destOrd="0" presId="urn:microsoft.com/office/officeart/2008/layout/VerticalCurvedList"/>
    <dgm:cxn modelId="{6D052559-A609-4070-9043-E4AFF836B1D2}" srcId="{2FF4C6D2-743F-4FF0-9187-9AF242BDDF0C}" destId="{51069475-96B0-40D0-BF4C-A274E745BCC6}" srcOrd="3" destOrd="0" parTransId="{5DE495AE-A6EE-42CE-BB65-6008B9813A0E}" sibTransId="{901B6088-4F89-4944-82DC-3A31578C2D4C}"/>
    <dgm:cxn modelId="{58F357BE-AE39-4718-A19A-74E8926FFFCD}" type="presOf" srcId="{1C39A460-44C9-4D20-9C62-4C33E118D10D}" destId="{0D1446E2-17FD-40E7-9E4C-CAC7523088C7}" srcOrd="0" destOrd="0" presId="urn:microsoft.com/office/officeart/2008/layout/VerticalCurvedList"/>
    <dgm:cxn modelId="{87A6EDAC-516A-475E-AF41-071E34FFA199}" type="presOf" srcId="{BAE97369-61B0-4C75-A28D-F38D4A988A8B}" destId="{E3C64AC4-D699-4B81-97F0-7F994634A9F6}" srcOrd="0" destOrd="0" presId="urn:microsoft.com/office/officeart/2008/layout/VerticalCurvedList"/>
    <dgm:cxn modelId="{E21C789E-7DC5-4E91-8E31-34E7541E5231}" type="presParOf" srcId="{784BEF59-047E-4052-85B1-284792ADF6D7}" destId="{F564E5A1-D4A5-4B1B-984A-21108C401B9E}" srcOrd="0" destOrd="0" presId="urn:microsoft.com/office/officeart/2008/layout/VerticalCurvedList"/>
    <dgm:cxn modelId="{8370F9D4-F9C6-45B1-8160-A46A3B912FBA}" type="presParOf" srcId="{F564E5A1-D4A5-4B1B-984A-21108C401B9E}" destId="{27322061-6A36-4C07-A8A5-951363008190}" srcOrd="0" destOrd="0" presId="urn:microsoft.com/office/officeart/2008/layout/VerticalCurvedList"/>
    <dgm:cxn modelId="{E9559D3D-B2DE-4FCF-A409-6810F142BBFE}" type="presParOf" srcId="{27322061-6A36-4C07-A8A5-951363008190}" destId="{DAE72F6D-DFAA-4D66-B035-EF69F17AE58D}" srcOrd="0" destOrd="0" presId="urn:microsoft.com/office/officeart/2008/layout/VerticalCurvedList"/>
    <dgm:cxn modelId="{017B12D7-C3AE-4E8E-A7A8-C77A15986509}" type="presParOf" srcId="{27322061-6A36-4C07-A8A5-951363008190}" destId="{41859A33-FABC-43FA-89E7-552B71E77736}" srcOrd="1" destOrd="0" presId="urn:microsoft.com/office/officeart/2008/layout/VerticalCurvedList"/>
    <dgm:cxn modelId="{DC25A995-C06C-4121-93A4-D49DB14BF381}" type="presParOf" srcId="{27322061-6A36-4C07-A8A5-951363008190}" destId="{75DBDD3A-73FD-4138-AFE9-F2A72E7AECE8}" srcOrd="2" destOrd="0" presId="urn:microsoft.com/office/officeart/2008/layout/VerticalCurvedList"/>
    <dgm:cxn modelId="{0308A406-7C23-4A3F-9714-563DBEA6431D}" type="presParOf" srcId="{27322061-6A36-4C07-A8A5-951363008190}" destId="{1AE95AAE-5525-43B6-8F93-5E15B240B5D4}" srcOrd="3" destOrd="0" presId="urn:microsoft.com/office/officeart/2008/layout/VerticalCurvedList"/>
    <dgm:cxn modelId="{2A25D1AF-B303-455F-83DB-4A841A8058F2}" type="presParOf" srcId="{F564E5A1-D4A5-4B1B-984A-21108C401B9E}" destId="{E3C64AC4-D699-4B81-97F0-7F994634A9F6}" srcOrd="1" destOrd="0" presId="urn:microsoft.com/office/officeart/2008/layout/VerticalCurvedList"/>
    <dgm:cxn modelId="{0D79842E-D033-4DB7-B2EC-261C19A9E4FE}" type="presParOf" srcId="{F564E5A1-D4A5-4B1B-984A-21108C401B9E}" destId="{98F053BD-9987-4D91-99B1-032B9F39D319}" srcOrd="2" destOrd="0" presId="urn:microsoft.com/office/officeart/2008/layout/VerticalCurvedList"/>
    <dgm:cxn modelId="{F5B1A10D-359C-4C8E-B2F9-AB047C196CFC}" type="presParOf" srcId="{98F053BD-9987-4D91-99B1-032B9F39D319}" destId="{3C78951F-B933-43B1-96A1-0B49527DAADA}" srcOrd="0" destOrd="0" presId="urn:microsoft.com/office/officeart/2008/layout/VerticalCurvedList"/>
    <dgm:cxn modelId="{317B4EC3-4EB2-4846-A6F7-4D49166793DA}" type="presParOf" srcId="{F564E5A1-D4A5-4B1B-984A-21108C401B9E}" destId="{9ED79AE9-B398-41BD-BADD-4BDEA46500A1}" srcOrd="3" destOrd="0" presId="urn:microsoft.com/office/officeart/2008/layout/VerticalCurvedList"/>
    <dgm:cxn modelId="{32F67504-4297-46DB-93BF-1FB277D876E9}" type="presParOf" srcId="{F564E5A1-D4A5-4B1B-984A-21108C401B9E}" destId="{419A65DA-ED86-45CB-9A63-B61A3B772288}" srcOrd="4" destOrd="0" presId="urn:microsoft.com/office/officeart/2008/layout/VerticalCurvedList"/>
    <dgm:cxn modelId="{A0DFDF08-B004-4533-B028-62AE4109DFBB}" type="presParOf" srcId="{419A65DA-ED86-45CB-9A63-B61A3B772288}" destId="{3752EBE5-1F82-45AB-A98E-59DB30135860}" srcOrd="0" destOrd="0" presId="urn:microsoft.com/office/officeart/2008/layout/VerticalCurvedList"/>
    <dgm:cxn modelId="{D23116F8-9669-4665-96B4-7758F9D5BC07}" type="presParOf" srcId="{F564E5A1-D4A5-4B1B-984A-21108C401B9E}" destId="{0D1446E2-17FD-40E7-9E4C-CAC7523088C7}" srcOrd="5" destOrd="0" presId="urn:microsoft.com/office/officeart/2008/layout/VerticalCurvedList"/>
    <dgm:cxn modelId="{0BF03172-5F9B-48AE-BF6A-4B7F56267EBC}" type="presParOf" srcId="{F564E5A1-D4A5-4B1B-984A-21108C401B9E}" destId="{C58A909D-5C69-42BC-A05D-9BBF8BE0C035}" srcOrd="6" destOrd="0" presId="urn:microsoft.com/office/officeart/2008/layout/VerticalCurvedList"/>
    <dgm:cxn modelId="{2BC8E2A6-06FA-428C-AFE5-B672499DB308}" type="presParOf" srcId="{C58A909D-5C69-42BC-A05D-9BBF8BE0C035}" destId="{8FB3FC55-D1D5-4460-AE11-A70DA1DFB13F}" srcOrd="0" destOrd="0" presId="urn:microsoft.com/office/officeart/2008/layout/VerticalCurvedList"/>
    <dgm:cxn modelId="{790F4A4E-CCC8-4B3F-8186-ABECCDB1E8F9}" type="presParOf" srcId="{F564E5A1-D4A5-4B1B-984A-21108C401B9E}" destId="{7FFA488E-4F3A-463F-9C3D-1E9D5E02BE27}" srcOrd="7" destOrd="0" presId="urn:microsoft.com/office/officeart/2008/layout/VerticalCurvedList"/>
    <dgm:cxn modelId="{E2022E70-7AD6-4C4C-BF6F-6D0049764920}" type="presParOf" srcId="{F564E5A1-D4A5-4B1B-984A-21108C401B9E}" destId="{D80328D0-E0B5-44CE-9EF7-89F38F4BDFA8}" srcOrd="8" destOrd="0" presId="urn:microsoft.com/office/officeart/2008/layout/VerticalCurvedList"/>
    <dgm:cxn modelId="{D820B5E9-183C-4BC3-AC28-AD252342145B}" type="presParOf" srcId="{D80328D0-E0B5-44CE-9EF7-89F38F4BDFA8}" destId="{E08623AA-4586-4FEF-8DF6-DE721A202F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9A33-FABC-43FA-89E7-552B71E77736}">
      <dsp:nvSpPr>
        <dsp:cNvPr id="0" name=""/>
        <dsp:cNvSpPr/>
      </dsp:nvSpPr>
      <dsp:spPr>
        <a:xfrm>
          <a:off x="-7174269" y="-1078217"/>
          <a:ext cx="8393747" cy="8393747"/>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64AC4-D699-4B81-97F0-7F994634A9F6}">
      <dsp:nvSpPr>
        <dsp:cNvPr id="0" name=""/>
        <dsp:cNvSpPr/>
      </dsp:nvSpPr>
      <dsp:spPr>
        <a:xfrm>
          <a:off x="427210" y="144015"/>
          <a:ext cx="8717805" cy="516232"/>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  Find your ‘Stop Smoking Champions’ </a:t>
          </a:r>
        </a:p>
      </dsp:txBody>
      <dsp:txXfrm>
        <a:off x="427210" y="144015"/>
        <a:ext cx="8717805" cy="516232"/>
      </dsp:txXfrm>
    </dsp:sp>
    <dsp:sp modelId="{3C78951F-B933-43B1-96A1-0B49527DAADA}">
      <dsp:nvSpPr>
        <dsp:cNvPr id="0" name=""/>
        <dsp:cNvSpPr/>
      </dsp:nvSpPr>
      <dsp:spPr>
        <a:xfrm>
          <a:off x="153237" y="10513"/>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ED79AE9-B398-41BD-BADD-4BDEA46500A1}">
      <dsp:nvSpPr>
        <dsp:cNvPr id="0" name=""/>
        <dsp:cNvSpPr/>
      </dsp:nvSpPr>
      <dsp:spPr>
        <a:xfrm>
          <a:off x="830263" y="995922"/>
          <a:ext cx="8242758" cy="811616"/>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Find out about their smoking habit – either in your classroom or using our questionnaire </a:t>
          </a:r>
        </a:p>
      </dsp:txBody>
      <dsp:txXfrm>
        <a:off x="830263" y="995922"/>
        <a:ext cx="8242758" cy="811616"/>
      </dsp:txXfrm>
    </dsp:sp>
    <dsp:sp modelId="{3752EBE5-1F82-45AB-A98E-59DB30135860}">
      <dsp:nvSpPr>
        <dsp:cNvPr id="0" name=""/>
        <dsp:cNvSpPr/>
      </dsp:nvSpPr>
      <dsp:spPr>
        <a:xfrm>
          <a:off x="478984" y="1074662"/>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D1446E2-17FD-40E7-9E4C-CAC7523088C7}">
      <dsp:nvSpPr>
        <dsp:cNvPr id="0" name=""/>
        <dsp:cNvSpPr/>
      </dsp:nvSpPr>
      <dsp:spPr>
        <a:xfrm>
          <a:off x="952489" y="2232253"/>
          <a:ext cx="8224103" cy="707880"/>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Begin to prepare the letters of support which you will send to them (lots of suggestions in the next slides)</a:t>
          </a:r>
        </a:p>
      </dsp:txBody>
      <dsp:txXfrm>
        <a:off x="952489" y="2232253"/>
        <a:ext cx="8224103" cy="707880"/>
      </dsp:txXfrm>
    </dsp:sp>
    <dsp:sp modelId="{8FB3FC55-D1D5-4460-AE11-A70DA1DFB13F}">
      <dsp:nvSpPr>
        <dsp:cNvPr id="0" name=""/>
        <dsp:cNvSpPr/>
      </dsp:nvSpPr>
      <dsp:spPr>
        <a:xfrm>
          <a:off x="584842" y="2175189"/>
          <a:ext cx="974891" cy="908959"/>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FFA488E-4F3A-463F-9C3D-1E9D5E02BE27}">
      <dsp:nvSpPr>
        <dsp:cNvPr id="0" name=""/>
        <dsp:cNvSpPr/>
      </dsp:nvSpPr>
      <dsp:spPr>
        <a:xfrm>
          <a:off x="1134770" y="3222096"/>
          <a:ext cx="8010245" cy="516224"/>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Forward Support Letter No. 1  </a:t>
          </a:r>
        </a:p>
      </dsp:txBody>
      <dsp:txXfrm>
        <a:off x="1134770" y="3222096"/>
        <a:ext cx="8010245" cy="516224"/>
      </dsp:txXfrm>
    </dsp:sp>
    <dsp:sp modelId="{E08623AA-4586-4FEF-8DF6-DE721A202FB0}">
      <dsp:nvSpPr>
        <dsp:cNvPr id="0" name=""/>
        <dsp:cNvSpPr/>
      </dsp:nvSpPr>
      <dsp:spPr>
        <a:xfrm>
          <a:off x="486618" y="3117375"/>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58FB038-E4A9-4F49-B9F1-61BF52065C18}">
      <dsp:nvSpPr>
        <dsp:cNvPr id="0" name=""/>
        <dsp:cNvSpPr/>
      </dsp:nvSpPr>
      <dsp:spPr>
        <a:xfrm>
          <a:off x="1128166" y="4182544"/>
          <a:ext cx="7982597" cy="635894"/>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 Forward Support Letter No. 2 </a:t>
          </a:r>
        </a:p>
      </dsp:txBody>
      <dsp:txXfrm>
        <a:off x="1128166" y="4182544"/>
        <a:ext cx="7982597" cy="635894"/>
      </dsp:txXfrm>
    </dsp:sp>
    <dsp:sp modelId="{B0380E16-825F-42B5-B842-161DF0422F11}">
      <dsp:nvSpPr>
        <dsp:cNvPr id="0" name=""/>
        <dsp:cNvSpPr/>
      </dsp:nvSpPr>
      <dsp:spPr>
        <a:xfrm>
          <a:off x="285618" y="4089884"/>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9A33-FABC-43FA-89E7-552B71E77736}">
      <dsp:nvSpPr>
        <dsp:cNvPr id="0" name=""/>
        <dsp:cNvSpPr/>
      </dsp:nvSpPr>
      <dsp:spPr>
        <a:xfrm>
          <a:off x="-6526431" y="-983844"/>
          <a:ext cx="7656321" cy="7656321"/>
        </a:xfrm>
        <a:prstGeom prst="blockArc">
          <a:avLst>
            <a:gd name="adj1" fmla="val 18900000"/>
            <a:gd name="adj2" fmla="val 2700000"/>
            <a:gd name="adj3" fmla="val 2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64AC4-D699-4B81-97F0-7F994634A9F6}">
      <dsp:nvSpPr>
        <dsp:cNvPr id="0" name=""/>
        <dsp:cNvSpPr/>
      </dsp:nvSpPr>
      <dsp:spPr>
        <a:xfrm>
          <a:off x="424828" y="365563"/>
          <a:ext cx="8288139" cy="408812"/>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  Forward Support Letter No. 3</a:t>
          </a:r>
        </a:p>
      </dsp:txBody>
      <dsp:txXfrm>
        <a:off x="424828" y="365563"/>
        <a:ext cx="8288139" cy="408812"/>
      </dsp:txXfrm>
    </dsp:sp>
    <dsp:sp modelId="{3C78951F-B933-43B1-96A1-0B49527DAADA}">
      <dsp:nvSpPr>
        <dsp:cNvPr id="0" name=""/>
        <dsp:cNvSpPr/>
      </dsp:nvSpPr>
      <dsp:spPr>
        <a:xfrm>
          <a:off x="42594" y="23204"/>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ED79AE9-B398-41BD-BADD-4BDEA46500A1}">
      <dsp:nvSpPr>
        <dsp:cNvPr id="0" name=""/>
        <dsp:cNvSpPr/>
      </dsp:nvSpPr>
      <dsp:spPr>
        <a:xfrm>
          <a:off x="1000631" y="1440155"/>
          <a:ext cx="7675811" cy="432056"/>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Forward Support Letter No. 4</a:t>
          </a:r>
        </a:p>
      </dsp:txBody>
      <dsp:txXfrm>
        <a:off x="1000631" y="1440155"/>
        <a:ext cx="7675811" cy="432056"/>
      </dsp:txXfrm>
    </dsp:sp>
    <dsp:sp modelId="{3752EBE5-1F82-45AB-A98E-59DB30135860}">
      <dsp:nvSpPr>
        <dsp:cNvPr id="0" name=""/>
        <dsp:cNvSpPr/>
      </dsp:nvSpPr>
      <dsp:spPr>
        <a:xfrm>
          <a:off x="335742" y="1109227"/>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D1446E2-17FD-40E7-9E4C-CAC7523088C7}">
      <dsp:nvSpPr>
        <dsp:cNvPr id="0" name=""/>
        <dsp:cNvSpPr/>
      </dsp:nvSpPr>
      <dsp:spPr>
        <a:xfrm>
          <a:off x="860158" y="2597714"/>
          <a:ext cx="7865980" cy="426621"/>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Arial" panose="020B0604020202020204" pitchFamily="34" charset="0"/>
              <a:cs typeface="Arial" panose="020B0604020202020204" pitchFamily="34" charset="0"/>
            </a:rPr>
            <a:t>Forward Support Letter No. 5</a:t>
          </a:r>
        </a:p>
      </dsp:txBody>
      <dsp:txXfrm>
        <a:off x="860158" y="2597714"/>
        <a:ext cx="7865980" cy="426621"/>
      </dsp:txXfrm>
    </dsp:sp>
    <dsp:sp modelId="{8FB3FC55-D1D5-4460-AE11-A70DA1DFB13F}">
      <dsp:nvSpPr>
        <dsp:cNvPr id="0" name=""/>
        <dsp:cNvSpPr/>
      </dsp:nvSpPr>
      <dsp:spPr>
        <a:xfrm>
          <a:off x="405359" y="2278258"/>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FFA488E-4F3A-463F-9C3D-1E9D5E02BE27}">
      <dsp:nvSpPr>
        <dsp:cNvPr id="0" name=""/>
        <dsp:cNvSpPr/>
      </dsp:nvSpPr>
      <dsp:spPr>
        <a:xfrm>
          <a:off x="1157742" y="3600401"/>
          <a:ext cx="7555225" cy="707900"/>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lvl="0" algn="l" defTabSz="1066800">
            <a:lnSpc>
              <a:spcPct val="90000"/>
            </a:lnSpc>
            <a:spcBef>
              <a:spcPct val="0"/>
            </a:spcBef>
            <a:spcAft>
              <a:spcPct val="35000"/>
            </a:spcAft>
          </a:pPr>
          <a:r>
            <a:rPr lang="en-GB" sz="2400" b="1" kern="1200" dirty="0">
              <a:solidFill>
                <a:srgbClr val="0070C0"/>
              </a:solidFill>
              <a:latin typeface="Arial" panose="020B0604020202020204" pitchFamily="34" charset="0"/>
              <a:cs typeface="Arial" panose="020B0604020202020204" pitchFamily="34" charset="0"/>
            </a:rPr>
            <a:t>Nominate</a:t>
          </a:r>
          <a:r>
            <a:rPr lang="en-GB" sz="2400" kern="1200" baseline="0" dirty="0">
              <a:solidFill>
                <a:schemeClr val="tx1"/>
              </a:solidFill>
              <a:latin typeface="Arial" panose="020B0604020202020204" pitchFamily="34" charset="0"/>
              <a:cs typeface="Arial" panose="020B0604020202020204" pitchFamily="34" charset="0"/>
            </a:rPr>
            <a:t> Your ‘Stop Smoking Champion’ for an award </a:t>
          </a:r>
          <a:endParaRPr lang="en-GB" sz="2400" kern="1200" dirty="0">
            <a:solidFill>
              <a:schemeClr val="tx1"/>
            </a:solidFill>
            <a:latin typeface="Arial" panose="020B0604020202020204" pitchFamily="34" charset="0"/>
            <a:cs typeface="Arial" panose="020B0604020202020204" pitchFamily="34" charset="0"/>
          </a:endParaRPr>
        </a:p>
      </dsp:txBody>
      <dsp:txXfrm>
        <a:off x="1157742" y="3600401"/>
        <a:ext cx="7555225" cy="707900"/>
      </dsp:txXfrm>
    </dsp:sp>
    <dsp:sp modelId="{E08623AA-4586-4FEF-8DF6-DE721A202FB0}">
      <dsp:nvSpPr>
        <dsp:cNvPr id="0" name=""/>
        <dsp:cNvSpPr/>
      </dsp:nvSpPr>
      <dsp:spPr>
        <a:xfrm>
          <a:off x="343554" y="3439150"/>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ACB9687D-2F7D-4B6A-9DCA-076845CDB87C}" type="datetimeFigureOut">
              <a:rPr lang="en-GB" smtClean="0"/>
              <a:t>02/07/2018</a:t>
            </a:fld>
            <a:endParaRPr lang="en-GB"/>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D7DD87D1-94A1-4F8E-875F-246D221513C4}" type="slidenum">
              <a:rPr lang="en-GB" smtClean="0"/>
              <a:t>‹#›</a:t>
            </a:fld>
            <a:endParaRPr lang="en-GB"/>
          </a:p>
        </p:txBody>
      </p:sp>
    </p:spTree>
    <p:extLst>
      <p:ext uri="{BB962C8B-B14F-4D97-AF65-F5344CB8AC3E}">
        <p14:creationId xmlns:p14="http://schemas.microsoft.com/office/powerpoint/2010/main" val="2793890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A44B8D8B-86D9-4108-906B-03CE267AEF52}" type="datetimeFigureOut">
              <a:rPr lang="en-GB" smtClean="0"/>
              <a:t>02/07/2018</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1301083-759C-431E-831D-C7B02EAF5B42}" type="slidenum">
              <a:rPr lang="en-GB" smtClean="0"/>
              <a:t>‹#›</a:t>
            </a:fld>
            <a:endParaRPr lang="en-GB"/>
          </a:p>
        </p:txBody>
      </p:sp>
    </p:spTree>
    <p:extLst>
      <p:ext uri="{BB962C8B-B14F-4D97-AF65-F5344CB8AC3E}">
        <p14:creationId xmlns:p14="http://schemas.microsoft.com/office/powerpoint/2010/main" val="6149802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want2stop.info/ready-stop-smoking/what-if-i-relaps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nosmokingday.org.u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1</a:t>
            </a:fld>
            <a:endParaRPr lang="en-GB" dirty="0"/>
          </a:p>
        </p:txBody>
      </p:sp>
    </p:spTree>
    <p:extLst>
      <p:ext uri="{BB962C8B-B14F-4D97-AF65-F5344CB8AC3E}">
        <p14:creationId xmlns:p14="http://schemas.microsoft.com/office/powerpoint/2010/main" val="300565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When people smoke, all the chemicals get into their body through their mouth. All those nasty ingredients found in cigarettes come into contact with our mouth and teeth and they can cause lots of damage.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Would you want to have yellow teeth/bad breath?</a:t>
            </a:r>
          </a:p>
          <a:p>
            <a:r>
              <a:rPr lang="en-GB" altLang="en-US" dirty="0">
                <a:latin typeface="Arial" panose="020B0604020202020204" pitchFamily="34" charset="0"/>
                <a:cs typeface="Arial" panose="020B0604020202020204" pitchFamily="34" charset="0"/>
              </a:rPr>
              <a:t>Did you know that when your gums become damaged, it makes your teeth more likely to fall out?</a:t>
            </a:r>
          </a:p>
          <a:p>
            <a:r>
              <a:rPr lang="en-GB" altLang="en-US" dirty="0">
                <a:latin typeface="Arial" panose="020B0604020202020204" pitchFamily="34" charset="0"/>
                <a:cs typeface="Arial" panose="020B0604020202020204" pitchFamily="34" charset="0"/>
              </a:rPr>
              <a:t>Could you imagine not being able to taste your food properly? How would you enjoy your dinner?</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DD1881-F4B6-4A1F-AFE1-5C2281BAAF80}" type="slidenum">
              <a:rPr lang="en-GB" altLang="en-US" smtClean="0">
                <a:latin typeface="Calibri" pitchFamily="34" charset="0"/>
              </a:rPr>
              <a:pPr/>
              <a:t>11</a:t>
            </a:fld>
            <a:endParaRPr lang="en-GB" altLang="en-US" dirty="0">
              <a:latin typeface="Calibri" pitchFamily="34" charset="0"/>
            </a:endParaRPr>
          </a:p>
        </p:txBody>
      </p:sp>
    </p:spTree>
    <p:extLst>
      <p:ext uri="{BB962C8B-B14F-4D97-AF65-F5344CB8AC3E}">
        <p14:creationId xmlns:p14="http://schemas.microsoft.com/office/powerpoint/2010/main" val="23865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Carbon Monoxide (CO) is a very dangerous ingredient found in cigarettes. It damages our cells and can stop our blood flow from carrying oxygen around our bodies. We need blood flowing fast all around our body for oxygen and nutrients to keep us alert, energetic and strong. Without this we can feel tired, weak and quite unwell. </a:t>
            </a:r>
          </a:p>
          <a:p>
            <a:endParaRPr lang="en-GB"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321C7D-6704-4661-8E26-60932EBF20E9}" type="slidenum">
              <a:rPr lang="en-GB" altLang="en-US" smtClean="0">
                <a:latin typeface="Calibri" pitchFamily="34" charset="0"/>
              </a:rPr>
              <a:pPr/>
              <a:t>12</a:t>
            </a:fld>
            <a:endParaRPr lang="en-GB" altLang="en-US" dirty="0">
              <a:latin typeface="Calibri" pitchFamily="34" charset="0"/>
            </a:endParaRPr>
          </a:p>
        </p:txBody>
      </p:sp>
    </p:spTree>
    <p:extLst>
      <p:ext uri="{BB962C8B-B14F-4D97-AF65-F5344CB8AC3E}">
        <p14:creationId xmlns:p14="http://schemas.microsoft.com/office/powerpoint/2010/main" val="178502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Smoking stops our body from getting all the good stuff from our food, all the vitamins/nutrients that we need to stay strong and well.</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Smoking affects our absorption of Vitamin C from the foods we eat. Vitamin C is essential for healing and staying healthy. Smoking can stop cuts and bruises healing or getting better as quickly as possible. </a:t>
            </a:r>
          </a:p>
          <a:p>
            <a:endParaRPr lang="en-GB" altLang="en-US" dirty="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AB3C73-C66C-4F2C-996B-7CEC8B5E9C84}" type="slidenum">
              <a:rPr lang="en-GB" altLang="en-US" smtClean="0">
                <a:latin typeface="Calibri" pitchFamily="34" charset="0"/>
              </a:rPr>
              <a:pPr/>
              <a:t>13</a:t>
            </a:fld>
            <a:endParaRPr lang="en-GB" altLang="en-US" dirty="0">
              <a:latin typeface="Calibri" pitchFamily="34" charset="0"/>
            </a:endParaRPr>
          </a:p>
        </p:txBody>
      </p:sp>
    </p:spTree>
    <p:extLst>
      <p:ext uri="{BB962C8B-B14F-4D97-AF65-F5344CB8AC3E}">
        <p14:creationId xmlns:p14="http://schemas.microsoft.com/office/powerpoint/2010/main" val="52057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 nasty ingredient in cigarettes called tar causes the finger nails to turn yellow.</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It’s very difficult to wash off.</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338C91-2295-487D-AB16-B4B7DBEE7B86}" type="slidenum">
              <a:rPr lang="en-GB" altLang="en-US" smtClean="0">
                <a:latin typeface="Calibri" pitchFamily="34" charset="0"/>
              </a:rPr>
              <a:pPr/>
              <a:t>14</a:t>
            </a:fld>
            <a:endParaRPr lang="en-GB" altLang="en-US" dirty="0">
              <a:latin typeface="Calibri" pitchFamily="34" charset="0"/>
            </a:endParaRPr>
          </a:p>
        </p:txBody>
      </p:sp>
    </p:spTree>
    <p:extLst>
      <p:ext uri="{BB962C8B-B14F-4D97-AF65-F5344CB8AC3E}">
        <p14:creationId xmlns:p14="http://schemas.microsoft.com/office/powerpoint/2010/main" val="45895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How often do we breath? Every second of every day. That’s a lot of breaths! Imagine if you couldn’t breathe as well as you can now in </a:t>
            </a:r>
            <a:r>
              <a:rPr lang="en-GB" altLang="en-US" dirty="0" err="1">
                <a:latin typeface="Arial" panose="020B0604020202020204" pitchFamily="34" charset="0"/>
                <a:cs typeface="Arial" panose="020B0604020202020204" pitchFamily="34" charset="0"/>
              </a:rPr>
              <a:t>Yr</a:t>
            </a:r>
            <a:r>
              <a:rPr lang="en-GB" altLang="en-US" dirty="0">
                <a:latin typeface="Arial" panose="020B0604020202020204" pitchFamily="34" charset="0"/>
                <a:cs typeface="Arial" panose="020B0604020202020204" pitchFamily="34" charset="0"/>
              </a:rPr>
              <a:t> 6. </a:t>
            </a:r>
          </a:p>
          <a:p>
            <a:r>
              <a:rPr lang="en-GB" altLang="en-US" dirty="0">
                <a:latin typeface="Arial" panose="020B0604020202020204" pitchFamily="34" charset="0"/>
                <a:cs typeface="Arial" panose="020B0604020202020204" pitchFamily="34" charset="0"/>
              </a:rPr>
              <a:t>Damage to your lungs can often be the first side effect of smoking. You can get a wheezy cough and fell unwell. </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**Activity 2**</a:t>
            </a:r>
            <a:r>
              <a:rPr lang="en-GB" altLang="en-US" dirty="0">
                <a:latin typeface="Arial" panose="020B0604020202020204" pitchFamily="34" charset="0"/>
                <a:cs typeface="Arial" panose="020B0604020202020204" pitchFamily="34" charset="0"/>
              </a:rPr>
              <a:t> (Straws required)</a:t>
            </a:r>
          </a:p>
          <a:p>
            <a:r>
              <a:rPr lang="en-GB" altLang="en-US" dirty="0">
                <a:latin typeface="Arial" panose="020B0604020202020204" pitchFamily="34" charset="0"/>
                <a:cs typeface="Arial" panose="020B0604020202020204" pitchFamily="34" charset="0"/>
              </a:rPr>
              <a:t>Show your pupils how lung size can decrease when you smoke. Ask pupils to take a deep breath and hold for 3 seconds, then exhale. Hand out one straw per pupil. Take a deep breath through the straw, hold for 3 seconds and exhale through the straw again. Breathing through the straw demonstrates what it would be like to breathe if you were a smoker.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Are any of you involved in sports/teams/athletics? Imagine how much harder it would be to train or compete when you couldn’t breath freely.</a:t>
            </a:r>
          </a:p>
          <a:p>
            <a:endParaRPr lang="en-GB" altLang="en-US" dirty="0"/>
          </a:p>
          <a:p>
            <a:endParaRPr lang="en-GB"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32AD11-4B89-4F4E-85C2-A141F2207BC8}" type="slidenum">
              <a:rPr lang="en-GB" altLang="en-US" smtClean="0">
                <a:latin typeface="Calibri" pitchFamily="34" charset="0"/>
              </a:rPr>
              <a:pPr/>
              <a:t>15</a:t>
            </a:fld>
            <a:endParaRPr lang="en-GB" altLang="en-US" dirty="0">
              <a:latin typeface="Calibri" pitchFamily="34" charset="0"/>
            </a:endParaRPr>
          </a:p>
        </p:txBody>
      </p:sp>
    </p:spTree>
    <p:extLst>
      <p:ext uri="{BB962C8B-B14F-4D97-AF65-F5344CB8AC3E}">
        <p14:creationId xmlns:p14="http://schemas.microsoft.com/office/powerpoint/2010/main" val="209502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One big issue when it comes to smoking is how it damages your heart.</a:t>
            </a:r>
          </a:p>
          <a:p>
            <a:r>
              <a:rPr lang="en-GB" altLang="en-US" dirty="0">
                <a:latin typeface="Arial" panose="020B0604020202020204" pitchFamily="34" charset="0"/>
                <a:cs typeface="Arial" panose="020B0604020202020204" pitchFamily="34" charset="0"/>
              </a:rPr>
              <a:t>When we smoke, it causes large amounts of the dangerous gas Carbon Monoxide (CO) to enter into our blood.  CO can stop your blood from carrying the oxygen that we need around your body. </a:t>
            </a:r>
          </a:p>
          <a:p>
            <a:r>
              <a:rPr lang="en-GB" altLang="en-US" dirty="0">
                <a:latin typeface="Arial" panose="020B0604020202020204" pitchFamily="34" charset="0"/>
                <a:cs typeface="Arial" panose="020B0604020202020204" pitchFamily="34" charset="0"/>
              </a:rPr>
              <a:t>Your heart is so important for our bodies to live, move and keep healthy. When blood cannot flow around our body easily, our heart has to work even harder to pump more blood all around the different parts of our body. </a:t>
            </a:r>
          </a:p>
          <a:p>
            <a:r>
              <a:rPr lang="en-GB" altLang="en-US" dirty="0">
                <a:latin typeface="Arial" panose="020B0604020202020204" pitchFamily="34" charset="0"/>
                <a:cs typeface="Arial" panose="020B0604020202020204" pitchFamily="34" charset="0"/>
              </a:rPr>
              <a:t>With all this extra work for the heart to do, it can become tired and weak. After a while our heart gets injured and doesn’t work like it should. The whole body can feel tired and will not be able to function as well as it should do.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As we know smoking can have an effect on bringing oxygen around your body. When our body has less oxygen going to our muscles, they can get weak and you feel like you have no energy. Imagine if you had no energy to go to school every day, to</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play with your friends and to go to the cinema at the weekend! </a:t>
            </a: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8D1097-E0AB-48D5-9097-E804C39BB0E6}" type="slidenum">
              <a:rPr lang="en-GB" altLang="en-US" smtClean="0">
                <a:latin typeface="Calibri" pitchFamily="34" charset="0"/>
              </a:rPr>
              <a:pPr/>
              <a:t>16</a:t>
            </a:fld>
            <a:endParaRPr lang="en-GB" altLang="en-US" dirty="0">
              <a:latin typeface="Calibri" pitchFamily="34" charset="0"/>
            </a:endParaRPr>
          </a:p>
        </p:txBody>
      </p:sp>
    </p:spTree>
    <p:extLst>
      <p:ext uri="{BB962C8B-B14F-4D97-AF65-F5344CB8AC3E}">
        <p14:creationId xmlns:p14="http://schemas.microsoft.com/office/powerpoint/2010/main" val="979097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Cigarette smoke gets everywhere! It makes clothes, shoes</a:t>
            </a:r>
            <a:r>
              <a:rPr lang="en-GB" altLang="en-US" baseline="0" dirty="0">
                <a:latin typeface="Arial" panose="020B0604020202020204" pitchFamily="34" charset="0"/>
                <a:cs typeface="Arial" panose="020B0604020202020204" pitchFamily="34" charset="0"/>
              </a:rPr>
              <a:t> and </a:t>
            </a:r>
            <a:r>
              <a:rPr lang="en-GB" altLang="en-US" dirty="0">
                <a:latin typeface="Arial" panose="020B0604020202020204" pitchFamily="34" charset="0"/>
                <a:cs typeface="Arial" panose="020B0604020202020204" pitchFamily="34" charset="0"/>
              </a:rPr>
              <a:t>hair stink. </a:t>
            </a:r>
          </a:p>
          <a:p>
            <a:r>
              <a:rPr lang="en-GB" altLang="en-US" dirty="0">
                <a:latin typeface="Arial" panose="020B0604020202020204" pitchFamily="34" charset="0"/>
                <a:cs typeface="Arial" panose="020B0604020202020204" pitchFamily="34" charset="0"/>
              </a:rPr>
              <a:t>It’s horrible and really hard to get rid of. Even when you wash your clothes/ use deodorant/ perfume the </a:t>
            </a:r>
            <a:r>
              <a:rPr lang="en-GB" altLang="en-US" dirty="0" err="1">
                <a:latin typeface="Arial" panose="020B0604020202020204" pitchFamily="34" charset="0"/>
                <a:cs typeface="Arial" panose="020B0604020202020204" pitchFamily="34" charset="0"/>
              </a:rPr>
              <a:t>smokey</a:t>
            </a:r>
            <a:r>
              <a:rPr lang="en-GB" altLang="en-US" dirty="0">
                <a:latin typeface="Arial" panose="020B0604020202020204" pitchFamily="34" charset="0"/>
                <a:cs typeface="Arial" panose="020B0604020202020204" pitchFamily="34" charset="0"/>
              </a:rPr>
              <a:t> smell is really hard to get rid of.</a:t>
            </a:r>
          </a:p>
          <a:p>
            <a:r>
              <a:rPr lang="en-GB" altLang="en-US" dirty="0">
                <a:latin typeface="Arial" panose="020B0604020202020204" pitchFamily="34" charset="0"/>
                <a:cs typeface="Arial" panose="020B0604020202020204" pitchFamily="34" charset="0"/>
              </a:rPr>
              <a:t>Often people who smoke don’t realise that their clothes smell and the smell stays on longer after a cigarette is finished.</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**Activity</a:t>
            </a:r>
            <a:r>
              <a:rPr lang="en-GB" altLang="en-US" b="1" baseline="0" dirty="0">
                <a:latin typeface="Arial" panose="020B0604020202020204" pitchFamily="34" charset="0"/>
                <a:cs typeface="Arial" panose="020B0604020202020204" pitchFamily="34" charset="0"/>
              </a:rPr>
              <a:t> 1** </a:t>
            </a:r>
            <a:r>
              <a:rPr lang="en-GB" altLang="en-US" dirty="0">
                <a:latin typeface="Arial" panose="020B0604020202020204" pitchFamily="34" charset="0"/>
                <a:cs typeface="Arial" panose="020B0604020202020204" pitchFamily="34" charset="0"/>
              </a:rPr>
              <a:t>Bring in a smokers item of clothing to show the class how cigarette smoke really smells and stay on your clothes.</a:t>
            </a:r>
          </a:p>
          <a:p>
            <a:endParaRPr lang="en-GB"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C68EE2-2BA4-425A-92DC-466B2DE99F44}" type="slidenum">
              <a:rPr lang="en-GB" altLang="en-US" smtClean="0">
                <a:latin typeface="Calibri" pitchFamily="34" charset="0"/>
              </a:rPr>
              <a:pPr/>
              <a:t>17</a:t>
            </a:fld>
            <a:endParaRPr lang="en-GB" altLang="en-US" dirty="0">
              <a:latin typeface="Calibri" pitchFamily="34" charset="0"/>
            </a:endParaRPr>
          </a:p>
        </p:txBody>
      </p:sp>
    </p:spTree>
    <p:extLst>
      <p:ext uri="{BB962C8B-B14F-4D97-AF65-F5344CB8AC3E}">
        <p14:creationId xmlns:p14="http://schemas.microsoft.com/office/powerpoint/2010/main" val="173258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u="none" dirty="0">
                <a:latin typeface="Arial" panose="020B0604020202020204" pitchFamily="34" charset="0"/>
                <a:cs typeface="Arial" panose="020B0604020202020204" pitchFamily="34" charset="0"/>
              </a:rPr>
              <a:t>Giving</a:t>
            </a:r>
            <a:r>
              <a:rPr lang="en-GB" altLang="en-US" u="none" baseline="0" dirty="0">
                <a:latin typeface="Arial" panose="020B0604020202020204" pitchFamily="34" charset="0"/>
                <a:cs typeface="Arial" panose="020B0604020202020204" pitchFamily="34" charset="0"/>
              </a:rPr>
              <a:t> up smoking is the best thing a smoker can do to improve their health. </a:t>
            </a:r>
            <a:endParaRPr lang="en-GB" altLang="en-US" u="none"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38383B-BD4F-4ED0-B21C-EF52A241E4CC}" type="slidenum">
              <a:rPr lang="en-GB" altLang="en-US" smtClean="0">
                <a:latin typeface="Calibri" pitchFamily="34" charset="0"/>
              </a:rPr>
              <a:pPr/>
              <a:t>18</a:t>
            </a:fld>
            <a:endParaRPr lang="en-GB" altLang="en-US" dirty="0">
              <a:latin typeface="Calibri" pitchFamily="34" charset="0"/>
            </a:endParaRPr>
          </a:p>
        </p:txBody>
      </p:sp>
    </p:spTree>
    <p:extLst>
      <p:ext uri="{BB962C8B-B14F-4D97-AF65-F5344CB8AC3E}">
        <p14:creationId xmlns:p14="http://schemas.microsoft.com/office/powerpoint/2010/main" val="167530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a:t>
            </a:r>
            <a:r>
              <a:rPr lang="en-GB" u="sng" baseline="0" dirty="0">
                <a:latin typeface="Arial" panose="020B0604020202020204" pitchFamily="34" charset="0"/>
                <a:cs typeface="Arial" panose="020B0604020202020204" pitchFamily="34" charset="0"/>
              </a:rPr>
              <a:t> notes </a:t>
            </a:r>
            <a:endParaRPr lang="en-GB" u="sng"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A smoker’s health improves after they have stopped smoking.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In addition, from 2-12 weeks blood circulation improves; within 3-9 months coughing, wheezing and breathing problems get better the lungs recover and risk of heart attack is half that of a smoker within one year.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24049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u="sng" dirty="0">
                <a:latin typeface="Arial" panose="020B0604020202020204" pitchFamily="34" charset="0"/>
                <a:cs typeface="Arial" panose="020B0604020202020204" pitchFamily="34" charset="0"/>
              </a:rPr>
              <a:t>Week one</a:t>
            </a:r>
          </a:p>
          <a:p>
            <a:r>
              <a:rPr lang="en-GB" dirty="0">
                <a:latin typeface="Arial" panose="020B0604020202020204" pitchFamily="34" charset="0"/>
                <a:cs typeface="Arial" panose="020B0604020202020204" pitchFamily="34" charset="0"/>
              </a:rPr>
              <a:t>One of the benefits from stopping smoking is saving money. Smoking is very expensive and sometimes people who smoke forget how much they could save or could buy nice new things instead of spending money on cigarettes.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**Activity 3** - Activity</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sheet</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in pack </a:t>
            </a:r>
            <a:endParaRPr lang="en-GB" b="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Work out how much money your quitter will save from stopping smoking in a day, 2 days, 1 week, 1 month, 6 months and 1 year. </a:t>
            </a:r>
          </a:p>
          <a:p>
            <a:r>
              <a:rPr lang="en-GB" baseline="0" dirty="0">
                <a:latin typeface="Arial" panose="020B0604020202020204" pitchFamily="34" charset="0"/>
                <a:cs typeface="Arial" panose="020B0604020202020204" pitchFamily="34" charset="0"/>
              </a:rPr>
              <a:t>20 pack cigarettes equals £9. Ask them how many cigarettes they smoke a day, it may be less than or more than 20 cigarettes a day.</a:t>
            </a:r>
          </a:p>
          <a:p>
            <a:r>
              <a:rPr lang="en-GB" baseline="0" dirty="0">
                <a:latin typeface="Arial" panose="020B0604020202020204" pitchFamily="34" charset="0"/>
                <a:cs typeface="Arial" panose="020B0604020202020204" pitchFamily="34" charset="0"/>
              </a:rPr>
              <a:t>(Activity sheet in your pack) </a:t>
            </a:r>
          </a:p>
          <a:p>
            <a:r>
              <a:rPr lang="en-GB" dirty="0">
                <a:latin typeface="Arial" panose="020B0604020202020204" pitchFamily="34" charset="0"/>
                <a:cs typeface="Arial" panose="020B0604020202020204" pitchFamily="34" charset="0"/>
              </a:rPr>
              <a:t>Include this information in the first letter of support.</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20</a:t>
            </a:fld>
            <a:endParaRPr lang="en-GB"/>
          </a:p>
        </p:txBody>
      </p:sp>
    </p:spTree>
    <p:extLst>
      <p:ext uri="{BB962C8B-B14F-4D97-AF65-F5344CB8AC3E}">
        <p14:creationId xmlns:p14="http://schemas.microsoft.com/office/powerpoint/2010/main" val="385423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Mission</a:t>
            </a:r>
            <a:r>
              <a:rPr lang="en-GB" baseline="0" dirty="0"/>
              <a:t> 2: Contact Cancer Focus NI if you need support in completing Mission 2.</a:t>
            </a:r>
          </a:p>
          <a:p>
            <a:r>
              <a:rPr lang="en-GB" baseline="0" dirty="0"/>
              <a:t>Phone: 028 </a:t>
            </a:r>
            <a:r>
              <a:rPr lang="en-GB" baseline="0" dirty="0" smtClean="0"/>
              <a:t>90 680735</a:t>
            </a:r>
          </a:p>
          <a:p>
            <a:endParaRPr lang="en-GB" baseline="0" dirty="0" smtClean="0"/>
          </a:p>
          <a:p>
            <a:r>
              <a:rPr lang="en-GB" baseline="0" dirty="0" smtClean="0"/>
              <a:t>Email: schools@cancerfocusni.org</a:t>
            </a:r>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a:t>
            </a:fld>
            <a:endParaRPr lang="en-GB"/>
          </a:p>
        </p:txBody>
      </p:sp>
    </p:spTree>
    <p:extLst>
      <p:ext uri="{BB962C8B-B14F-4D97-AF65-F5344CB8AC3E}">
        <p14:creationId xmlns:p14="http://schemas.microsoft.com/office/powerpoint/2010/main" val="82883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a:t>
            </a:r>
            <a:r>
              <a:rPr lang="en-GB" u="sng" baseline="0" dirty="0"/>
              <a:t> notes</a:t>
            </a:r>
          </a:p>
          <a:p>
            <a:r>
              <a:rPr lang="en-GB" baseline="0" dirty="0"/>
              <a:t>With good support smokers can quadruple their chances of success. </a:t>
            </a:r>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22</a:t>
            </a:fld>
            <a:endParaRPr lang="en-GB"/>
          </a:p>
        </p:txBody>
      </p:sp>
    </p:spTree>
    <p:extLst>
      <p:ext uri="{BB962C8B-B14F-4D97-AF65-F5344CB8AC3E}">
        <p14:creationId xmlns:p14="http://schemas.microsoft.com/office/powerpoint/2010/main" val="270581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Arial" panose="020B0604020202020204" pitchFamily="34" charset="0"/>
                <a:cs typeface="Arial" panose="020B0604020202020204" pitchFamily="34" charset="0"/>
              </a:rPr>
              <a:t>Teachers</a:t>
            </a:r>
            <a:r>
              <a:rPr lang="en-GB" altLang="en-US" u="sng" baseline="0" dirty="0">
                <a:latin typeface="Arial" panose="020B0604020202020204" pitchFamily="34" charset="0"/>
                <a:cs typeface="Arial" panose="020B0604020202020204" pitchFamily="34" charset="0"/>
              </a:rPr>
              <a:t> notes</a:t>
            </a:r>
          </a:p>
          <a:p>
            <a:r>
              <a:rPr lang="en-GB" altLang="en-US" baseline="0" dirty="0">
                <a:latin typeface="Arial" panose="020B0604020202020204" pitchFamily="34" charset="0"/>
                <a:cs typeface="Arial" panose="020B0604020202020204" pitchFamily="34" charset="0"/>
              </a:rPr>
              <a:t>Do any of you know someone who smokes? Do they want to quit? Would they be up for the challenge in trying to stop smoking with our help? We, as members of Smokebusters will help a member of our local community. </a:t>
            </a:r>
            <a:endParaRPr lang="en-GB" alt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See slide 29</a:t>
            </a:r>
            <a:r>
              <a:rPr lang="en-GB" baseline="0" dirty="0">
                <a:latin typeface="Arial" panose="020B0604020202020204" pitchFamily="34" charset="0"/>
                <a:cs typeface="Arial" panose="020B0604020202020204" pitchFamily="34" charset="0"/>
              </a:rPr>
              <a:t> for possible questions to ask them or to put in a questionnaire.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174595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sng" dirty="0">
                <a:latin typeface="Arial" panose="020B0604020202020204" pitchFamily="34" charset="0"/>
                <a:cs typeface="Arial" panose="020B0604020202020204" pitchFamily="34" charset="0"/>
              </a:rPr>
              <a:t>Teachers notes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Once we have ‘Stop Smoking</a:t>
            </a:r>
            <a:r>
              <a:rPr lang="en-GB" sz="1100" baseline="0" dirty="0">
                <a:latin typeface="Arial" panose="020B0604020202020204" pitchFamily="34" charset="0"/>
                <a:cs typeface="Arial" panose="020B0604020202020204" pitchFamily="34" charset="0"/>
              </a:rPr>
              <a:t> Champion/s’ who want to quit smoking, w</a:t>
            </a:r>
            <a:r>
              <a:rPr lang="en-GB" sz="1100" dirty="0">
                <a:latin typeface="Arial" panose="020B0604020202020204" pitchFamily="34" charset="0"/>
                <a:cs typeface="Arial" panose="020B0604020202020204" pitchFamily="34" charset="0"/>
              </a:rPr>
              <a:t>e are going to help them by sending them a message of support</a:t>
            </a:r>
            <a:r>
              <a:rPr lang="en-GB" sz="1100" baseline="0" dirty="0">
                <a:latin typeface="Arial" panose="020B0604020202020204" pitchFamily="34" charset="0"/>
                <a:cs typeface="Arial" panose="020B0604020202020204" pitchFamily="34" charset="0"/>
              </a:rPr>
              <a:t> every week for four weeks either by letter or face to face in our classroom.</a:t>
            </a:r>
          </a:p>
          <a:p>
            <a:endParaRPr lang="en-GB" sz="1100" baseline="0" dirty="0">
              <a:latin typeface="Arial" panose="020B0604020202020204" pitchFamily="34" charset="0"/>
              <a:cs typeface="Arial" panose="020B0604020202020204" pitchFamily="34" charset="0"/>
            </a:endParaRPr>
          </a:p>
          <a:p>
            <a:r>
              <a:rPr lang="en-GB" dirty="0"/>
              <a:t>Guidance</a:t>
            </a:r>
            <a:r>
              <a:rPr lang="en-GB" baseline="0" dirty="0"/>
              <a:t> about support letters given from slide 30. </a:t>
            </a:r>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29393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u="none" dirty="0">
                <a:latin typeface="Arial" panose="020B0604020202020204" pitchFamily="34" charset="0"/>
                <a:cs typeface="Arial" panose="020B0604020202020204" pitchFamily="34" charset="0"/>
              </a:rPr>
              <a:t>Guidance about support letters given from slide 30. </a:t>
            </a:r>
          </a:p>
          <a:p>
            <a:endParaRPr lang="en-GB" u="sng"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02939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a:t>
            </a:r>
            <a:r>
              <a:rPr lang="en-GB" baseline="0" dirty="0"/>
              <a:t> notes </a:t>
            </a:r>
          </a:p>
          <a:p>
            <a:r>
              <a:rPr lang="en-GB" baseline="0" dirty="0"/>
              <a:t>Remember we can succeed if we support people but we should never ‘nag’ a smoker. Encourage people to stop smoking using positive messages. E.g. how their health has improved or how much money they have saved. </a:t>
            </a:r>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26</a:t>
            </a:fld>
            <a:endParaRPr lang="en-GB"/>
          </a:p>
        </p:txBody>
      </p:sp>
    </p:spTree>
    <p:extLst>
      <p:ext uri="{BB962C8B-B14F-4D97-AF65-F5344CB8AC3E}">
        <p14:creationId xmlns:p14="http://schemas.microsoft.com/office/powerpoint/2010/main" val="3277685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sng" kern="1200" dirty="0">
                <a:solidFill>
                  <a:schemeClr val="tx1"/>
                </a:solidFill>
                <a:effectLst/>
                <a:latin typeface="Arial" panose="020B0604020202020204" pitchFamily="34" charset="0"/>
                <a:ea typeface="+mn-ea"/>
                <a:cs typeface="Arial" panose="020B0604020202020204" pitchFamily="34" charset="0"/>
              </a:rPr>
              <a:t>Teachers notes </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r>
              <a:rPr lang="en-GB" sz="1200" i="0" kern="1200" dirty="0">
                <a:solidFill>
                  <a:schemeClr val="tx1"/>
                </a:solidFill>
                <a:effectLst/>
                <a:latin typeface="Arial" panose="020B0604020202020204" pitchFamily="34" charset="0"/>
                <a:ea typeface="+mn-ea"/>
                <a:cs typeface="Arial" panose="020B0604020202020204" pitchFamily="34" charset="0"/>
              </a:rPr>
              <a:t>Nominate your Stop Smoking Champion (quitter).</a:t>
            </a:r>
            <a:r>
              <a:rPr lang="en-GB" sz="1200" i="0" kern="1200" baseline="0" dirty="0">
                <a:solidFill>
                  <a:schemeClr val="tx1"/>
                </a:solidFill>
                <a:effectLst/>
                <a:latin typeface="Arial" panose="020B0604020202020204" pitchFamily="34" charset="0"/>
                <a:ea typeface="+mn-ea"/>
                <a:cs typeface="Arial" panose="020B0604020202020204" pitchFamily="34" charset="0"/>
              </a:rPr>
              <a:t> </a:t>
            </a:r>
            <a:r>
              <a:rPr lang="en-GB" sz="1200" i="0" kern="1200" dirty="0">
                <a:solidFill>
                  <a:schemeClr val="tx1"/>
                </a:solidFill>
                <a:effectLst/>
                <a:latin typeface="Arial" panose="020B0604020202020204" pitchFamily="34" charset="0"/>
                <a:ea typeface="+mn-ea"/>
                <a:cs typeface="Arial" panose="020B0604020202020204" pitchFamily="34" charset="0"/>
              </a:rPr>
              <a:t>May</a:t>
            </a:r>
            <a:r>
              <a:rPr lang="en-GB" sz="1200" i="0" kern="1200" baseline="0" dirty="0">
                <a:solidFill>
                  <a:schemeClr val="tx1"/>
                </a:solidFill>
                <a:effectLst/>
                <a:latin typeface="Arial" panose="020B0604020202020204" pitchFamily="34" charset="0"/>
                <a:ea typeface="+mn-ea"/>
                <a:cs typeface="Arial" panose="020B0604020202020204" pitchFamily="34" charset="0"/>
              </a:rPr>
              <a:t>be a teacher/cleaner/other staff member in the school, parent, local business man/women or member of the local council. Identify 2-3 quitters as not all smokers will succeed in their quit attempt.</a:t>
            </a:r>
            <a:endParaRPr lang="en-GB" sz="1200" i="0" kern="1200" dirty="0">
              <a:solidFill>
                <a:schemeClr val="tx1"/>
              </a:solidFill>
              <a:effectLst/>
              <a:latin typeface="Arial" panose="020B0604020202020204" pitchFamily="34" charset="0"/>
              <a:ea typeface="+mn-ea"/>
              <a:cs typeface="Arial" panose="020B0604020202020204" pitchFamily="34" charset="0"/>
            </a:endParaRPr>
          </a:p>
          <a:p>
            <a:endParaRPr lang="en-GB" sz="1200" i="0" kern="1200" dirty="0">
              <a:solidFill>
                <a:schemeClr val="tx1"/>
              </a:solidFill>
              <a:effectLst/>
              <a:latin typeface="Arial" panose="020B0604020202020204" pitchFamily="34" charset="0"/>
              <a:ea typeface="+mn-ea"/>
              <a:cs typeface="Arial" panose="020B0604020202020204" pitchFamily="34" charset="0"/>
            </a:endParaRPr>
          </a:p>
          <a:p>
            <a:r>
              <a:rPr lang="en-GB" sz="1200" i="0" kern="1200" dirty="0">
                <a:solidFill>
                  <a:schemeClr val="tx1"/>
                </a:solidFill>
                <a:effectLst/>
                <a:latin typeface="Arial" panose="020B0604020202020204" pitchFamily="34" charset="0"/>
                <a:ea typeface="+mn-ea"/>
                <a:cs typeface="Arial" panose="020B0604020202020204" pitchFamily="34" charset="0"/>
              </a:rPr>
              <a:t>Contact</a:t>
            </a:r>
            <a:r>
              <a:rPr lang="en-GB" sz="1200" i="0" kern="1200" baseline="0" dirty="0">
                <a:solidFill>
                  <a:schemeClr val="tx1"/>
                </a:solidFill>
                <a:effectLst/>
                <a:latin typeface="Arial" panose="020B0604020202020204" pitchFamily="34" charset="0"/>
                <a:ea typeface="+mn-ea"/>
                <a:cs typeface="Arial" panose="020B0604020202020204" pitchFamily="34" charset="0"/>
              </a:rPr>
              <a:t> us if required (smokebusters@cancerfocusni.org) </a:t>
            </a:r>
          </a:p>
          <a:p>
            <a:endParaRPr lang="en-GB" sz="1200" i="0" kern="1200" baseline="0" dirty="0">
              <a:solidFill>
                <a:schemeClr val="tx1"/>
              </a:solidFill>
              <a:effectLst/>
              <a:latin typeface="Arial" panose="020B0604020202020204" pitchFamily="34" charset="0"/>
              <a:ea typeface="+mn-ea"/>
              <a:cs typeface="Arial" panose="020B0604020202020204" pitchFamily="34" charset="0"/>
            </a:endParaRPr>
          </a:p>
          <a:p>
            <a:r>
              <a:rPr lang="en-GB" sz="1200" i="0" kern="1200" baseline="0" dirty="0">
                <a:solidFill>
                  <a:schemeClr val="tx1"/>
                </a:solidFill>
                <a:effectLst/>
                <a:latin typeface="Arial" panose="020B0604020202020204" pitchFamily="34" charset="0"/>
                <a:ea typeface="+mn-ea"/>
                <a:cs typeface="Arial" panose="020B0604020202020204" pitchFamily="34" charset="0"/>
              </a:rPr>
              <a:t>Find more info on www.want2stop.info </a:t>
            </a:r>
            <a:endParaRPr lang="en-GB" sz="1200" i="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15939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latin typeface="Arial" panose="020B0604020202020204" pitchFamily="34" charset="0"/>
                <a:cs typeface="Arial" panose="020B0604020202020204" pitchFamily="34" charset="0"/>
              </a:rPr>
              <a:t>Teachers notes </a:t>
            </a:r>
          </a:p>
          <a:p>
            <a:r>
              <a:rPr lang="en-GB" sz="1200" u="none" dirty="0">
                <a:latin typeface="Arial" panose="020B0604020202020204" pitchFamily="34" charset="0"/>
                <a:cs typeface="Arial" panose="020B0604020202020204" pitchFamily="34" charset="0"/>
              </a:rPr>
              <a:t>Use</a:t>
            </a:r>
            <a:r>
              <a:rPr lang="en-GB" sz="1200" u="none" baseline="0" dirty="0">
                <a:latin typeface="Arial" panose="020B0604020202020204" pitchFamily="34" charset="0"/>
                <a:cs typeface="Arial" panose="020B0604020202020204" pitchFamily="34" charset="0"/>
              </a:rPr>
              <a:t> the questionnaire on slide 29.</a:t>
            </a:r>
            <a:endParaRPr lang="en-GB" sz="1200" u="none"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28</a:t>
            </a:fld>
            <a:endParaRPr lang="en-GB"/>
          </a:p>
        </p:txBody>
      </p:sp>
    </p:spTree>
    <p:extLst>
      <p:ext uri="{BB962C8B-B14F-4D97-AF65-F5344CB8AC3E}">
        <p14:creationId xmlns:p14="http://schemas.microsoft.com/office/powerpoint/2010/main" val="1378898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baseline="0" dirty="0">
                <a:latin typeface="Arial" panose="020B0604020202020204" pitchFamily="34" charset="0"/>
                <a:cs typeface="Arial" panose="020B0604020202020204" pitchFamily="34" charset="0"/>
              </a:rPr>
              <a:t>Teachers notes</a:t>
            </a:r>
          </a:p>
          <a:p>
            <a:endParaRPr lang="en-GB" u="sng" baseline="0" dirty="0">
              <a:latin typeface="Arial" panose="020B0604020202020204" pitchFamily="34" charset="0"/>
              <a:cs typeface="Arial" panose="020B0604020202020204" pitchFamily="34" charset="0"/>
            </a:endParaRPr>
          </a:p>
          <a:p>
            <a:r>
              <a:rPr lang="en-GB" u="none" baseline="0" dirty="0">
                <a:latin typeface="Arial" panose="020B0604020202020204" pitchFamily="34" charset="0"/>
                <a:cs typeface="Arial" panose="020B0604020202020204" pitchFamily="34" charset="0"/>
              </a:rPr>
              <a:t>From Week 2 of your timescale guide </a:t>
            </a:r>
            <a:r>
              <a:rPr lang="en-GB" baseline="0" dirty="0">
                <a:latin typeface="Arial" panose="020B0604020202020204" pitchFamily="34" charset="0"/>
                <a:cs typeface="Arial" panose="020B0604020202020204" pitchFamily="34" charset="0"/>
              </a:rPr>
              <a:t>ask the smoker to answer some important questions about their habit. Their answers will help your pupils support them appropriately. Invite them into your classroom or send them a letter to ask the questions. </a:t>
            </a:r>
          </a:p>
          <a:p>
            <a:endParaRPr lang="en-GB" baseline="0" dirty="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29</a:t>
            </a:fld>
            <a:endParaRPr lang="en-GB"/>
          </a:p>
        </p:txBody>
      </p:sp>
    </p:spTree>
    <p:extLst>
      <p:ext uri="{BB962C8B-B14F-4D97-AF65-F5344CB8AC3E}">
        <p14:creationId xmlns:p14="http://schemas.microsoft.com/office/powerpoint/2010/main" val="143208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274368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27436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dirty="0">
                <a:latin typeface="Arial" panose="020B0604020202020204" pitchFamily="34" charset="0"/>
                <a:cs typeface="Arial" panose="020B0604020202020204" pitchFamily="34" charset="0"/>
              </a:rPr>
              <a:t>Distribute</a:t>
            </a:r>
            <a:r>
              <a:rPr lang="en-GB" baseline="0" dirty="0">
                <a:latin typeface="Arial" panose="020B0604020202020204" pitchFamily="34" charset="0"/>
                <a:cs typeface="Arial" panose="020B0604020202020204" pitchFamily="34" charset="0"/>
              </a:rPr>
              <a:t> membership cards and get pupils to sign. </a:t>
            </a:r>
          </a:p>
          <a:p>
            <a:r>
              <a:rPr lang="en-GB" baseline="0" dirty="0">
                <a:latin typeface="Arial" panose="020B0604020202020204" pitchFamily="34" charset="0"/>
                <a:cs typeface="Arial" panose="020B0604020202020204" pitchFamily="34" charset="0"/>
              </a:rPr>
              <a:t>Discuss the concept of a ‘club’ and what it involves. All members of a club work together and share the same interest for a particular cause. </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Arial" panose="020B0604020202020204" pitchFamily="34" charset="0"/>
                <a:cs typeface="Arial" panose="020B0604020202020204" pitchFamily="34" charset="0"/>
              </a:rPr>
              <a:t>Last year </a:t>
            </a:r>
            <a:r>
              <a:rPr lang="en-GB" baseline="0" dirty="0" err="1">
                <a:latin typeface="Arial" panose="020B0604020202020204" pitchFamily="34" charset="0"/>
                <a:cs typeface="Arial" panose="020B0604020202020204" pitchFamily="34" charset="0"/>
              </a:rPr>
              <a:t>Smokebuster</a:t>
            </a:r>
            <a:r>
              <a:rPr lang="en-GB" baseline="0" dirty="0">
                <a:latin typeface="Arial" panose="020B0604020202020204" pitchFamily="34" charset="0"/>
                <a:cs typeface="Arial" panose="020B0604020202020204" pitchFamily="34" charset="0"/>
              </a:rPr>
              <a:t> members came together as a club and campaigned for a ban on smoking in cars carrying children in NI. Club members wrote letters to the health minister asking for this ban to protect the health of young people. As a result of this, this law is now waiting to be approved.  </a:t>
            </a:r>
            <a:endParaRPr lang="en-GB" dirty="0">
              <a:latin typeface="Arial" panose="020B0604020202020204" pitchFamily="34" charset="0"/>
              <a:cs typeface="Arial" panose="020B0604020202020204" pitchFamily="34" charset="0"/>
            </a:endParaRPr>
          </a:p>
          <a:p>
            <a:endParaRPr lang="en-GB" altLang="en-US" dirty="0"/>
          </a:p>
        </p:txBody>
      </p:sp>
      <p:sp>
        <p:nvSpPr>
          <p:cNvPr id="4" name="Slide Number Placeholder 3"/>
          <p:cNvSpPr>
            <a:spLocks noGrp="1"/>
          </p:cNvSpPr>
          <p:nvPr>
            <p:ph type="sldNum" sz="quarter" idx="10"/>
          </p:nvPr>
        </p:nvSpPr>
        <p:spPr/>
        <p:txBody>
          <a:bodyPr/>
          <a:lstStyle/>
          <a:p>
            <a:fld id="{41301083-759C-431E-831D-C7B02EAF5B42}" type="slidenum">
              <a:rPr lang="en-GB" smtClean="0"/>
              <a:t>3</a:t>
            </a:fld>
            <a:endParaRPr lang="en-GB"/>
          </a:p>
        </p:txBody>
      </p:sp>
    </p:spTree>
    <p:extLst>
      <p:ext uri="{BB962C8B-B14F-4D97-AF65-F5344CB8AC3E}">
        <p14:creationId xmlns:p14="http://schemas.microsoft.com/office/powerpoint/2010/main" val="3277768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32</a:t>
            </a:fld>
            <a:endParaRPr lang="en-GB"/>
          </a:p>
        </p:txBody>
      </p:sp>
    </p:spTree>
    <p:extLst>
      <p:ext uri="{BB962C8B-B14F-4D97-AF65-F5344CB8AC3E}">
        <p14:creationId xmlns:p14="http://schemas.microsoft.com/office/powerpoint/2010/main" val="1632499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885963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your quitter has relapsed, they</a:t>
            </a:r>
            <a:r>
              <a:rPr lang="en-GB" sz="1200" kern="1200" baseline="0" dirty="0">
                <a:solidFill>
                  <a:schemeClr val="tx1"/>
                </a:solidFill>
                <a:effectLst/>
                <a:latin typeface="+mn-lt"/>
                <a:ea typeface="+mn-ea"/>
                <a:cs typeface="+mn-cs"/>
              </a:rPr>
              <a:t> can keep going. This </a:t>
            </a:r>
            <a:r>
              <a:rPr lang="en-GB" sz="1200" kern="1200" dirty="0">
                <a:solidFill>
                  <a:schemeClr val="tx1"/>
                </a:solidFill>
                <a:effectLst/>
                <a:latin typeface="+mn-lt"/>
                <a:ea typeface="+mn-ea"/>
                <a:cs typeface="+mn-cs"/>
              </a:rPr>
              <a:t>happens to some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people who are trying to quit. Follow this link for info on how to get back on track: </a:t>
            </a:r>
            <a:r>
              <a:rPr lang="en-GB" sz="1200" u="sng" kern="1200" dirty="0">
                <a:solidFill>
                  <a:schemeClr val="tx1"/>
                </a:solidFill>
                <a:effectLst/>
                <a:latin typeface="+mn-lt"/>
                <a:ea typeface="+mn-ea"/>
                <a:cs typeface="+mn-cs"/>
                <a:hlinkClick r:id="rId3"/>
              </a:rPr>
              <a:t>http://www.want2stop.info/ready-stop-smoking/what-if-i-relapse</a:t>
            </a:r>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34</a:t>
            </a:fld>
            <a:endParaRPr lang="en-GB"/>
          </a:p>
        </p:txBody>
      </p:sp>
    </p:spTree>
    <p:extLst>
      <p:ext uri="{BB962C8B-B14F-4D97-AF65-F5344CB8AC3E}">
        <p14:creationId xmlns:p14="http://schemas.microsoft.com/office/powerpoint/2010/main" val="3407711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a:t>
            </a:r>
          </a:p>
          <a:p>
            <a:r>
              <a:rPr lang="en-GB" baseline="0" dirty="0">
                <a:latin typeface="Arial" panose="020B0604020202020204" pitchFamily="34" charset="0"/>
                <a:cs typeface="Arial" panose="020B0604020202020204" pitchFamily="34" charset="0"/>
              </a:rPr>
              <a:t>Stop Smoking Champion (Quitter) Certificate. Please add the name of the quitter and the name of the school.</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Why not invite your Stop Smoking Champion to your classroom or school assembly and ask them to say a few words. Make them an honorary </a:t>
            </a:r>
            <a:r>
              <a:rPr lang="en-GB" baseline="0" dirty="0" err="1">
                <a:latin typeface="Arial" panose="020B0604020202020204" pitchFamily="34" charset="0"/>
                <a:cs typeface="Arial" panose="020B0604020202020204" pitchFamily="34" charset="0"/>
              </a:rPr>
              <a:t>Smokebusters</a:t>
            </a:r>
            <a:r>
              <a:rPr lang="en-GB" baseline="0" dirty="0">
                <a:latin typeface="Arial" panose="020B0604020202020204" pitchFamily="34" charset="0"/>
                <a:cs typeface="Arial" panose="020B0604020202020204" pitchFamily="34" charset="0"/>
              </a:rPr>
              <a:t> member.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887971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 notes </a:t>
            </a:r>
          </a:p>
          <a:p>
            <a:r>
              <a:rPr lang="en-GB" dirty="0">
                <a:latin typeface="Arial" panose="020B0604020202020204" pitchFamily="34" charset="0"/>
                <a:cs typeface="Arial" panose="020B0604020202020204" pitchFamily="34" charset="0"/>
              </a:rPr>
              <a:t>Invite your ‘Stop</a:t>
            </a:r>
            <a:r>
              <a:rPr lang="en-GB" baseline="0" dirty="0">
                <a:latin typeface="Arial" panose="020B0604020202020204" pitchFamily="34" charset="0"/>
                <a:cs typeface="Arial" panose="020B0604020202020204" pitchFamily="34" charset="0"/>
              </a:rPr>
              <a:t> Smoking Champion’ to the school assembly or into the classroom. The pupils can present them with their certificate and give their own personal messages of congratulations.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t>37</a:t>
            </a:fld>
            <a:endParaRPr lang="en-GB"/>
          </a:p>
        </p:txBody>
      </p:sp>
    </p:spTree>
    <p:extLst>
      <p:ext uri="{BB962C8B-B14F-4D97-AF65-F5344CB8AC3E}">
        <p14:creationId xmlns:p14="http://schemas.microsoft.com/office/powerpoint/2010/main" val="2319885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38</a:t>
            </a:fld>
            <a:endParaRPr lang="en-GB"/>
          </a:p>
        </p:txBody>
      </p:sp>
    </p:spTree>
    <p:extLst>
      <p:ext uri="{BB962C8B-B14F-4D97-AF65-F5344CB8AC3E}">
        <p14:creationId xmlns:p14="http://schemas.microsoft.com/office/powerpoint/2010/main" val="1065507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u="sng" baseline="0" dirty="0">
                <a:latin typeface="Arial" charset="0"/>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u="none" baseline="0" dirty="0">
                <a:latin typeface="Arial" charset="0"/>
              </a:rPr>
              <a:t>It is a day when adult smokers are reminded of the benefits of stopping smoking. They are also encouraged to stop smoking for that day or to stop smoking for good. People who want to stop smoking are given information on where to find help to quit. It is very a successful campaign in Northern Ireland. </a:t>
            </a:r>
            <a:r>
              <a:rPr lang="en-GB" altLang="en-US" u="none" dirty="0">
                <a:latin typeface="Arial" charset="0"/>
                <a:hlinkClick r:id="rId3"/>
              </a:rPr>
              <a:t>(www.nosmokingday.org.uk</a:t>
            </a:r>
            <a:r>
              <a:rPr lang="en-GB" altLang="en-US" u="none" dirty="0">
                <a:latin typeface="Arial" charset="0"/>
              </a:rPr>
              <a:t>)</a:t>
            </a: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39</a:t>
            </a:fld>
            <a:endParaRPr lang="en-GB"/>
          </a:p>
        </p:txBody>
      </p:sp>
    </p:spTree>
    <p:extLst>
      <p:ext uri="{BB962C8B-B14F-4D97-AF65-F5344CB8AC3E}">
        <p14:creationId xmlns:p14="http://schemas.microsoft.com/office/powerpoint/2010/main" val="58147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Arial" charset="0"/>
              </a:rPr>
              <a:t>Teachers notes </a:t>
            </a:r>
          </a:p>
          <a:p>
            <a:r>
              <a:rPr lang="en-GB" altLang="en-US" u="none" dirty="0">
                <a:latin typeface="Arial" charset="0"/>
              </a:rPr>
              <a:t>No Smoking Day is a national</a:t>
            </a:r>
            <a:r>
              <a:rPr lang="en-GB" altLang="en-US" u="none" baseline="0" dirty="0">
                <a:latin typeface="Arial" charset="0"/>
              </a:rPr>
              <a:t> campaign which has existed for over thirty years. It always takes place on the second Wednesday in March. Find information and resources on www.nosmokingday.org.uk </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40</a:t>
            </a:fld>
            <a:endParaRPr lang="en-GB"/>
          </a:p>
        </p:txBody>
      </p:sp>
    </p:spTree>
    <p:extLst>
      <p:ext uri="{BB962C8B-B14F-4D97-AF65-F5344CB8AC3E}">
        <p14:creationId xmlns:p14="http://schemas.microsoft.com/office/powerpoint/2010/main" val="4257654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41</a:t>
            </a:fld>
            <a:endParaRPr lang="en-GB"/>
          </a:p>
        </p:txBody>
      </p:sp>
    </p:spTree>
    <p:extLst>
      <p:ext uri="{BB962C8B-B14F-4D97-AF65-F5344CB8AC3E}">
        <p14:creationId xmlns:p14="http://schemas.microsoft.com/office/powerpoint/2010/main" val="62843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altLang="en-US" dirty="0"/>
              <a:t>Discuss the pledge with your pupils.</a:t>
            </a:r>
            <a:r>
              <a:rPr lang="en-GB" altLang="en-US" baseline="0" dirty="0"/>
              <a:t> How are we going to carry out these promises in Year 6. </a:t>
            </a:r>
          </a:p>
          <a:p>
            <a:r>
              <a:rPr lang="en-GB" altLang="en-US" dirty="0"/>
              <a:t>Why</a:t>
            </a:r>
            <a:r>
              <a:rPr lang="en-GB" altLang="en-US" baseline="0" dirty="0"/>
              <a:t> not display your Pledge in your</a:t>
            </a:r>
            <a:r>
              <a:rPr lang="en-GB" altLang="en-US" dirty="0"/>
              <a:t> classroom </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a:t>
            </a:fld>
            <a:endParaRPr lang="en-GB"/>
          </a:p>
        </p:txBody>
      </p:sp>
    </p:spTree>
    <p:extLst>
      <p:ext uri="{BB962C8B-B14F-4D97-AF65-F5344CB8AC3E}">
        <p14:creationId xmlns:p14="http://schemas.microsoft.com/office/powerpoint/2010/main" val="13377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Introduction to Smokey Sam</a:t>
            </a:r>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Meet Smokey Sam. He’s a young</a:t>
            </a:r>
            <a:r>
              <a:rPr lang="en-GB" altLang="en-US" baseline="0" dirty="0">
                <a:latin typeface="Arial" panose="020B0604020202020204" pitchFamily="34" charset="0"/>
                <a:cs typeface="Arial" panose="020B0604020202020204" pitchFamily="34" charset="0"/>
              </a:rPr>
              <a:t> person</a:t>
            </a:r>
            <a:r>
              <a:rPr lang="en-GB" altLang="en-US" dirty="0">
                <a:latin typeface="Arial" panose="020B0604020202020204" pitchFamily="34" charset="0"/>
                <a:cs typeface="Arial" panose="020B0604020202020204" pitchFamily="34" charset="0"/>
              </a:rPr>
              <a:t> just like you. He’s just recently started smoking.</a:t>
            </a:r>
          </a:p>
          <a:p>
            <a:r>
              <a:rPr lang="en-GB" altLang="en-US" dirty="0">
                <a:latin typeface="Arial" panose="020B0604020202020204" pitchFamily="34" charset="0"/>
                <a:cs typeface="Arial" panose="020B0604020202020204" pitchFamily="34" charset="0"/>
              </a:rPr>
              <a:t>He doesn’t know much about smoking, but some</a:t>
            </a:r>
            <a:r>
              <a:rPr lang="en-GB" altLang="en-US" baseline="0" dirty="0">
                <a:latin typeface="Arial" panose="020B0604020202020204" pitchFamily="34" charset="0"/>
                <a:cs typeface="Arial" panose="020B0604020202020204" pitchFamily="34" charset="0"/>
              </a:rPr>
              <a:t> of</a:t>
            </a:r>
            <a:r>
              <a:rPr lang="en-GB" altLang="en-US" dirty="0">
                <a:latin typeface="Arial" panose="020B0604020202020204" pitchFamily="34" charset="0"/>
                <a:cs typeface="Arial" panose="020B0604020202020204" pitchFamily="34" charset="0"/>
              </a:rPr>
              <a:t> his friends at school are doing it and some of his family as well. So he thinks it can’t really be a big deal.</a:t>
            </a:r>
          </a:p>
          <a:p>
            <a:r>
              <a:rPr lang="en-GB" altLang="en-US" dirty="0">
                <a:latin typeface="Arial" panose="020B0604020202020204" pitchFamily="34" charset="0"/>
                <a:cs typeface="Arial" panose="020B0604020202020204" pitchFamily="34" charset="0"/>
              </a:rPr>
              <a:t>He’s been smoking for weeks now  and he’s started noticing some side effects.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772118-F8C9-4F1E-AC42-7CEF09C5FA9D}" type="slidenum">
              <a:rPr lang="en-GB" altLang="en-US" smtClean="0">
                <a:latin typeface="Calibri" pitchFamily="34" charset="0"/>
              </a:rPr>
              <a:pPr/>
              <a:t>6</a:t>
            </a:fld>
            <a:endParaRPr lang="en-GB" altLang="en-US" dirty="0">
              <a:latin typeface="Calibri" pitchFamily="34" charset="0"/>
            </a:endParaRPr>
          </a:p>
        </p:txBody>
      </p:sp>
    </p:spTree>
    <p:extLst>
      <p:ext uri="{BB962C8B-B14F-4D97-AF65-F5344CB8AC3E}">
        <p14:creationId xmlns:p14="http://schemas.microsoft.com/office/powerpoint/2010/main" val="48632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Although</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Sam</a:t>
            </a:r>
            <a:r>
              <a:rPr lang="en-GB" altLang="en-US" baseline="0" dirty="0">
                <a:latin typeface="Arial" panose="020B0604020202020204" pitchFamily="34" charset="0"/>
                <a:cs typeface="Arial" panose="020B0604020202020204" pitchFamily="34" charset="0"/>
              </a:rPr>
              <a:t> has</a:t>
            </a:r>
            <a:r>
              <a:rPr lang="en-GB" altLang="en-US" dirty="0">
                <a:latin typeface="Arial" panose="020B0604020202020204" pitchFamily="34" charset="0"/>
                <a:cs typeface="Arial" panose="020B0604020202020204" pitchFamily="34" charset="0"/>
              </a:rPr>
              <a:t> heard from different people and on the TV that smoking is really bad for his health. </a:t>
            </a:r>
          </a:p>
          <a:p>
            <a:r>
              <a:rPr lang="en-GB" altLang="en-US" dirty="0">
                <a:latin typeface="Arial" panose="020B0604020202020204" pitchFamily="34" charset="0"/>
                <a:cs typeface="Arial" panose="020B0604020202020204" pitchFamily="34" charset="0"/>
              </a:rPr>
              <a:t>He has no idea how smoking really affects his health and his body. </a:t>
            </a:r>
          </a:p>
          <a:p>
            <a:r>
              <a:rPr lang="en-GB" altLang="en-US" dirty="0">
                <a:latin typeface="Arial" panose="020B0604020202020204" pitchFamily="34" charset="0"/>
                <a:cs typeface="Arial" panose="020B0604020202020204" pitchFamily="34" charset="0"/>
              </a:rPr>
              <a:t>We’re going to look at what might happen to Sam if he continues to smoke, how it will affect his body</a:t>
            </a:r>
            <a:r>
              <a:rPr lang="en-GB" altLang="en-US" baseline="0" dirty="0">
                <a:latin typeface="Arial" panose="020B0604020202020204" pitchFamily="34" charset="0"/>
                <a:cs typeface="Arial" panose="020B0604020202020204" pitchFamily="34" charset="0"/>
              </a:rPr>
              <a:t> and </a:t>
            </a:r>
            <a:r>
              <a:rPr lang="en-GB" altLang="en-US" dirty="0">
                <a:latin typeface="Arial" panose="020B0604020202020204" pitchFamily="34" charset="0"/>
                <a:cs typeface="Arial" panose="020B0604020202020204" pitchFamily="34" charset="0"/>
              </a:rPr>
              <a:t>what might happen to his health.</a:t>
            </a:r>
          </a:p>
          <a:p>
            <a:endParaRPr lang="en-GB" altLang="en-US" i="1"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E705C-F901-48BE-92CB-94EEE0AC370D}" type="slidenum">
              <a:rPr lang="en-GB" altLang="en-US" smtClean="0">
                <a:latin typeface="Calibri" pitchFamily="34" charset="0"/>
              </a:rPr>
              <a:pPr/>
              <a:t>7</a:t>
            </a:fld>
            <a:endParaRPr lang="en-GB" altLang="en-US" dirty="0">
              <a:latin typeface="Calibri" pitchFamily="34" charset="0"/>
            </a:endParaRPr>
          </a:p>
        </p:txBody>
      </p:sp>
    </p:spTree>
    <p:extLst>
      <p:ext uri="{BB962C8B-B14F-4D97-AF65-F5344CB8AC3E}">
        <p14:creationId xmlns:p14="http://schemas.microsoft.com/office/powerpoint/2010/main" val="45888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Click on the different parts of Sam’s body to discover how smoking</a:t>
            </a:r>
            <a:r>
              <a:rPr lang="en-GB" altLang="en-US" baseline="0" dirty="0">
                <a:latin typeface="Arial" panose="020B0604020202020204" pitchFamily="34" charset="0"/>
                <a:cs typeface="Arial" panose="020B0604020202020204" pitchFamily="34" charset="0"/>
              </a:rPr>
              <a:t> can effect the body.</a:t>
            </a:r>
          </a:p>
          <a:p>
            <a:r>
              <a:rPr lang="en-GB" altLang="en-US" baseline="0" dirty="0">
                <a:latin typeface="Arial" panose="020B0604020202020204" pitchFamily="34" charset="0"/>
                <a:cs typeface="Arial" panose="020B0604020202020204" pitchFamily="34" charset="0"/>
              </a:rPr>
              <a:t>Work from the Head down to the </a:t>
            </a:r>
            <a:r>
              <a:rPr lang="en-GB" altLang="en-US" baseline="0">
                <a:latin typeface="Arial" panose="020B0604020202020204" pitchFamily="34" charset="0"/>
                <a:cs typeface="Arial" panose="020B0604020202020204" pitchFamily="34" charset="0"/>
              </a:rPr>
              <a:t>Feet.</a:t>
            </a:r>
            <a:endParaRPr lang="en-GB" altLang="en-US" baseline="0" dirty="0">
              <a:latin typeface="Arial" panose="020B0604020202020204" pitchFamily="34" charset="0"/>
              <a:cs typeface="Arial" panose="020B0604020202020204" pitchFamily="34" charset="0"/>
            </a:endParaRPr>
          </a:p>
          <a:p>
            <a:r>
              <a:rPr lang="en-GB" altLang="en-US" baseline="0" dirty="0">
                <a:latin typeface="Arial" panose="020B0604020202020204" pitchFamily="34" charset="0"/>
                <a:cs typeface="Arial" panose="020B0604020202020204" pitchFamily="34" charset="0"/>
              </a:rPr>
              <a:t>You may wish to have the teachers notes printed out to refer to while teaching</a:t>
            </a:r>
            <a:endParaRPr lang="en-GB" altLang="en-US" dirty="0">
              <a:latin typeface="Arial" panose="020B0604020202020204" pitchFamily="34" charset="0"/>
              <a:cs typeface="Arial" panose="020B0604020202020204" pitchFamily="34" charset="0"/>
            </a:endParaRPr>
          </a:p>
          <a:p>
            <a:endParaRPr lang="en-GB" altLang="en-US" i="1"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E705C-F901-48BE-92CB-94EEE0AC370D}" type="slidenum">
              <a:rPr lang="en-GB" altLang="en-US" smtClean="0">
                <a:latin typeface="Calibri" pitchFamily="34" charset="0"/>
              </a:rPr>
              <a:pPr/>
              <a:t>8</a:t>
            </a:fld>
            <a:endParaRPr lang="en-GB" altLang="en-US" dirty="0">
              <a:latin typeface="Calibri" pitchFamily="34" charset="0"/>
            </a:endParaRPr>
          </a:p>
        </p:txBody>
      </p:sp>
    </p:spTree>
    <p:extLst>
      <p:ext uri="{BB962C8B-B14F-4D97-AF65-F5344CB8AC3E}">
        <p14:creationId xmlns:p14="http://schemas.microsoft.com/office/powerpoint/2010/main" val="7951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When you smoke, it can damage the outside of your body also – your skin. </a:t>
            </a:r>
          </a:p>
          <a:p>
            <a:r>
              <a:rPr lang="en-GB" altLang="en-US" dirty="0">
                <a:latin typeface="Arial" panose="020B0604020202020204" pitchFamily="34" charset="0"/>
                <a:cs typeface="Arial" panose="020B0604020202020204" pitchFamily="34" charset="0"/>
              </a:rPr>
              <a:t>When we are young, our skin is plump and fresh looking. Over time when smoking, our skin loses colour and can become very dry and grey in colour. A smoker’s</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skin looks tired and it can make you get wrinkles much younger than you should. This can make smokers</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look much older than you really are.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98512C-6944-4175-9405-BC3A74F1367B}" type="slidenum">
              <a:rPr lang="en-GB" altLang="en-US" smtClean="0">
                <a:latin typeface="Calibri" pitchFamily="34" charset="0"/>
              </a:rPr>
              <a:pPr/>
              <a:t>9</a:t>
            </a:fld>
            <a:endParaRPr lang="en-GB" altLang="en-US" dirty="0">
              <a:latin typeface="Calibri" pitchFamily="34" charset="0"/>
            </a:endParaRPr>
          </a:p>
        </p:txBody>
      </p:sp>
    </p:spTree>
    <p:extLst>
      <p:ext uri="{BB962C8B-B14F-4D97-AF65-F5344CB8AC3E}">
        <p14:creationId xmlns:p14="http://schemas.microsoft.com/office/powerpoint/2010/main" val="41200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Cigarette smoke gets everywhere. It has a very strong smell, which lingers and is very hard to get rid of. Even with washing/shampoo the smell of cigarette smoke is very difficult to get rid of.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Smoking affects</a:t>
            </a:r>
            <a:r>
              <a:rPr lang="en-GB" altLang="en-US" baseline="0" dirty="0">
                <a:latin typeface="Arial" panose="020B0604020202020204" pitchFamily="34" charset="0"/>
                <a:cs typeface="Arial" panose="020B0604020202020204" pitchFamily="34" charset="0"/>
              </a:rPr>
              <a:t> the</a:t>
            </a:r>
            <a:r>
              <a:rPr lang="en-GB" altLang="en-US" dirty="0">
                <a:latin typeface="Arial" panose="020B0604020202020204" pitchFamily="34" charset="0"/>
                <a:cs typeface="Arial" panose="020B0604020202020204" pitchFamily="34" charset="0"/>
              </a:rPr>
              <a:t> brain too. Cigarettes contain a drug called nicotine. This drug is very addictive and that’s why some people find</a:t>
            </a:r>
            <a:r>
              <a:rPr lang="en-GB" altLang="en-US" baseline="0" dirty="0">
                <a:latin typeface="Arial" panose="020B0604020202020204" pitchFamily="34" charset="0"/>
                <a:cs typeface="Arial" panose="020B0604020202020204" pitchFamily="34" charset="0"/>
              </a:rPr>
              <a:t> it difficult to</a:t>
            </a:r>
            <a:r>
              <a:rPr lang="en-GB" altLang="en-US" dirty="0">
                <a:latin typeface="Arial" panose="020B0604020202020204" pitchFamily="34" charset="0"/>
                <a:cs typeface="Arial" panose="020B0604020202020204" pitchFamily="34" charset="0"/>
              </a:rPr>
              <a:t> stop.</a:t>
            </a:r>
            <a:r>
              <a:rPr lang="en-GB" altLang="en-US" baseline="0"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21A11F-3235-4A66-A701-37D56DF3CB71}" type="slidenum">
              <a:rPr lang="en-GB" altLang="en-US" smtClean="0">
                <a:latin typeface="Calibri" pitchFamily="34" charset="0"/>
              </a:rPr>
              <a:pPr/>
              <a:t>10</a:t>
            </a:fld>
            <a:endParaRPr lang="en-GB" altLang="en-US" dirty="0">
              <a:latin typeface="Calibri" pitchFamily="34" charset="0"/>
            </a:endParaRPr>
          </a:p>
        </p:txBody>
      </p:sp>
    </p:spTree>
    <p:extLst>
      <p:ext uri="{BB962C8B-B14F-4D97-AF65-F5344CB8AC3E}">
        <p14:creationId xmlns:p14="http://schemas.microsoft.com/office/powerpoint/2010/main" val="109285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18085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30433280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23777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3464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377355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568617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662085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77801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08911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2697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695952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29481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568112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04820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2770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35353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489513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084389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535308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294817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020517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559011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758846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360096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128300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5741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8617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0118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4947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9120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792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783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0184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8471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906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29300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133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8090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38033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563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3535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8617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91208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7926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7836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018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853768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847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9061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133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80907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3803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5631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7253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25775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8364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523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097354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423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7020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78930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42328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443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5529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4852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1708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7253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2577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1</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597363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8364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5239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4231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7020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78930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42328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4435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5529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4852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170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1</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527414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7181667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4278186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02/07/2018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02/07/2018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34409503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02/07/2018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02/07/2018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7ABA4-2BDF-4625-BBD8-A8E0AE225C53}" type="slidenum">
              <a:rPr lang="en-GB" smtClean="0"/>
              <a:t>‹#›</a:t>
            </a:fld>
            <a:endParaRPr lang="en-GB"/>
          </a:p>
        </p:txBody>
      </p:sp>
    </p:spTree>
    <p:extLst>
      <p:ext uri="{BB962C8B-B14F-4D97-AF65-F5344CB8AC3E}">
        <p14:creationId xmlns:p14="http://schemas.microsoft.com/office/powerpoint/2010/main" val="69799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5756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9524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18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183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703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70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02/07/2018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9.xml"/><Relationship Id="rId7" Type="http://schemas.openxmlformats.org/officeDocument/2006/relationships/slide" Target="slide18.xml"/><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14.xml"/><Relationship Id="rId11" Type="http://schemas.openxmlformats.org/officeDocument/2006/relationships/image" Target="../media/image16.png"/><Relationship Id="rId5" Type="http://schemas.openxmlformats.org/officeDocument/2006/relationships/slide" Target="slide13.xml"/><Relationship Id="rId10" Type="http://schemas.openxmlformats.org/officeDocument/2006/relationships/slide" Target="slide16.xml"/><Relationship Id="rId4" Type="http://schemas.openxmlformats.org/officeDocument/2006/relationships/image" Target="../media/image12.png"/><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10.xml"/><Relationship Id="rId7" Type="http://schemas.openxmlformats.org/officeDocument/2006/relationships/slide" Target="slide18.xm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slide" Target="slide14.xml"/><Relationship Id="rId11" Type="http://schemas.openxmlformats.org/officeDocument/2006/relationships/image" Target="../media/image17.png"/><Relationship Id="rId5" Type="http://schemas.openxmlformats.org/officeDocument/2006/relationships/slide" Target="slide13.xml"/><Relationship Id="rId10" Type="http://schemas.openxmlformats.org/officeDocument/2006/relationships/slide" Target="slide16.xml"/><Relationship Id="rId4" Type="http://schemas.openxmlformats.org/officeDocument/2006/relationships/image" Target="../media/image12.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slide" Target="slide14.xml"/><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image" Target="../media/image12.png"/><Relationship Id="rId10" Type="http://schemas.openxmlformats.org/officeDocument/2006/relationships/slide" Target="slide15.xml"/><Relationship Id="rId4" Type="http://schemas.openxmlformats.org/officeDocument/2006/relationships/slide" Target="slide10.xml"/><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slide" Target="slide14.xml"/><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slide" Target="slide14.xm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2.png"/><Relationship Id="rId3" Type="http://schemas.openxmlformats.org/officeDocument/2006/relationships/notesSlide" Target="../notesSlides/notesSlide14.xml"/><Relationship Id="rId7" Type="http://schemas.openxmlformats.org/officeDocument/2006/relationships/slide" Target="slide14.xml"/><Relationship Id="rId12"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slide" Target="slide12.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slide" Target="slide13.xml"/><Relationship Id="rId12"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image" Target="../media/image25.png"/><Relationship Id="rId10" Type="http://schemas.openxmlformats.org/officeDocument/2006/relationships/slide" Target="slide12.xml"/><Relationship Id="rId4" Type="http://schemas.openxmlformats.org/officeDocument/2006/relationships/image" Target="../media/image12.png"/><Relationship Id="rId9" Type="http://schemas.openxmlformats.org/officeDocument/2006/relationships/slide" Target="slide18.xml"/><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9.png"/><Relationship Id="rId3" Type="http://schemas.openxmlformats.org/officeDocument/2006/relationships/notesSlide" Target="../notesSlides/notesSlide16.xml"/><Relationship Id="rId7" Type="http://schemas.openxmlformats.org/officeDocument/2006/relationships/slide" Target="slide14.xm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7.png"/><Relationship Id="rId3" Type="http://schemas.openxmlformats.org/officeDocument/2006/relationships/notesSlide" Target="../notesSlides/notesSlide17.xml"/><Relationship Id="rId7" Type="http://schemas.openxmlformats.org/officeDocument/2006/relationships/slide" Target="slide14.xml"/><Relationship Id="rId12"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1.xml"/><Relationship Id="rId1" Type="http://schemas.openxmlformats.org/officeDocument/2006/relationships/tags" Target="../tags/tag20.xml"/><Relationship Id="rId5" Type="http://schemas.openxmlformats.org/officeDocument/2006/relationships/image" Target="../media/image3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9.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1.xml"/><Relationship Id="rId1" Type="http://schemas.openxmlformats.org/officeDocument/2006/relationships/tags" Target="../tags/tag2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1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slide" Target="slide14.xml"/><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l="7149" t="39655" r="40263" b="42241"/>
          <a:stretch>
            <a:fillRect/>
          </a:stretch>
        </p:blipFill>
        <p:spPr bwMode="auto">
          <a:xfrm>
            <a:off x="645654" y="2783813"/>
            <a:ext cx="793827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Title 1"/>
          <p:cNvSpPr txBox="1">
            <a:spLocks/>
          </p:cNvSpPr>
          <p:nvPr/>
        </p:nvSpPr>
        <p:spPr bwMode="auto">
          <a:xfrm>
            <a:off x="377897" y="1336204"/>
            <a:ext cx="84385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endParaRPr lang="en-GB" altLang="en-US" sz="2800" b="1" dirty="0">
              <a:solidFill>
                <a:srgbClr val="0070C0"/>
              </a:solidFill>
              <a:latin typeface="Arial" panose="020B0604020202020204" pitchFamily="34" charset="0"/>
              <a:cs typeface="Arial" panose="020B0604020202020204" pitchFamily="34" charset="0"/>
            </a:endParaRPr>
          </a:p>
          <a:p>
            <a:pPr algn="ctr">
              <a:spcBef>
                <a:spcPct val="0"/>
              </a:spcBef>
              <a:buFontTx/>
              <a:buNone/>
            </a:pPr>
            <a:r>
              <a:rPr lang="en-GB" altLang="en-US" sz="6000" b="1" dirty="0">
                <a:solidFill>
                  <a:srgbClr val="0070C0"/>
                </a:solidFill>
                <a:latin typeface="Arial" panose="020B0604020202020204" pitchFamily="34" charset="0"/>
                <a:cs typeface="Arial" panose="020B0604020202020204" pitchFamily="34" charset="0"/>
              </a:rPr>
              <a:t>Year 6</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l="10040" t="16467" r="31172" b="11310"/>
          <a:stretch>
            <a:fillRect/>
          </a:stretch>
        </p:blipFill>
        <p:spPr bwMode="auto">
          <a:xfrm>
            <a:off x="2339752" y="5807522"/>
            <a:ext cx="1265238"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6">
            <a:extLst>
              <a:ext uri="{28A0092B-C50C-407E-A947-70E740481C1C}">
                <a14:useLocalDpi xmlns:a14="http://schemas.microsoft.com/office/drawing/2010/main" val="0"/>
              </a:ext>
            </a:extLst>
          </a:blip>
          <a:srcRect r="22450"/>
          <a:stretch>
            <a:fillRect/>
          </a:stretch>
        </p:blipFill>
        <p:spPr bwMode="auto">
          <a:xfrm>
            <a:off x="3944752" y="5814863"/>
            <a:ext cx="2692061"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p:cNvPicPr>
          <p:nvPr/>
        </p:nvPicPr>
        <p:blipFill>
          <a:blip r:embed="rId7">
            <a:extLst>
              <a:ext uri="{28A0092B-C50C-407E-A947-70E740481C1C}">
                <a14:useLocalDpi xmlns:a14="http://schemas.microsoft.com/office/drawing/2010/main" val="0"/>
              </a:ext>
            </a:extLst>
          </a:blip>
          <a:srcRect b="13744"/>
          <a:stretch>
            <a:fillRect/>
          </a:stretch>
        </p:blipFill>
        <p:spPr bwMode="auto">
          <a:xfrm>
            <a:off x="6616851" y="5577680"/>
            <a:ext cx="2516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18" y="5462763"/>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743962" y="206375"/>
            <a:ext cx="2133600" cy="365125"/>
          </a:xfrm>
        </p:spPr>
        <p:txBody>
          <a:bodyPr/>
          <a:lstStyle/>
          <a:p>
            <a:fld id="{3177ABA4-2BDF-4625-BBD8-A8E0AE225C53}" type="slidenum">
              <a:rPr lang="en-GB" sz="2000" smtClean="0">
                <a:solidFill>
                  <a:schemeClr val="tx1"/>
                </a:solidFill>
              </a:rPr>
              <a:t>1</a:t>
            </a:fld>
            <a:endParaRPr lang="en-GB" sz="2000" dirty="0">
              <a:solidFill>
                <a:schemeClr val="tx1"/>
              </a:solidFill>
            </a:endParaRPr>
          </a:p>
        </p:txBody>
      </p:sp>
    </p:spTree>
    <p:custDataLst>
      <p:tags r:id="rId1"/>
    </p:custDataLst>
    <p:extLst>
      <p:ext uri="{BB962C8B-B14F-4D97-AF65-F5344CB8AC3E}">
        <p14:creationId xmlns:p14="http://schemas.microsoft.com/office/powerpoint/2010/main" val="226993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2509838" y="1038226"/>
            <a:ext cx="830262" cy="3238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 name="Rounded Rectangle 4"/>
          <p:cNvSpPr/>
          <p:nvPr/>
        </p:nvSpPr>
        <p:spPr>
          <a:xfrm>
            <a:off x="422275" y="762000"/>
            <a:ext cx="2087563" cy="1439863"/>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Smelly hair</a:t>
            </a:r>
          </a:p>
        </p:txBody>
      </p:sp>
      <p:sp>
        <p:nvSpPr>
          <p:cNvPr id="20" name="Rounded Rectangle 19"/>
          <p:cNvSpPr/>
          <p:nvPr/>
        </p:nvSpPr>
        <p:spPr>
          <a:xfrm>
            <a:off x="6205538" y="514773"/>
            <a:ext cx="2524919" cy="4562474"/>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brain becomes addicted to the chemicals and this causes cravings. It can be very difficult to overcome these cravings when you try to stop smoking</a:t>
            </a:r>
          </a:p>
        </p:txBody>
      </p:sp>
      <p:pic>
        <p:nvPicPr>
          <p:cNvPr id="81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52388"/>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Trapezoid 24"/>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Rectangle 25"/>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Rectangle 26"/>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0" name="Oval 29"/>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Rectangle 30"/>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6" name="Oval 35">
            <a:hlinkClick r:id="rId5"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Trapezoid 36">
            <a:hlinkClick r:id="rId6"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Rectangle 38">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7" action="ppaction://hlinksldjump"/>
          </p:cNvPr>
          <p:cNvSpPr/>
          <p:nvPr/>
        </p:nvSpPr>
        <p:spPr bwMode="auto">
          <a:xfrm>
            <a:off x="3208337" y="4383088"/>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7"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8" action="ppaction://hlinksldjump"/>
          </p:cNvPr>
          <p:cNvSpPr/>
          <p:nvPr/>
        </p:nvSpPr>
        <p:spPr bwMode="auto">
          <a:xfrm>
            <a:off x="4195762"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Rectangle 42">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9"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10" action="ppaction://hlinksldjump"/>
          </p:cNvPr>
          <p:cNvSpPr/>
          <p:nvPr/>
        </p:nvSpPr>
        <p:spPr bwMode="auto">
          <a:xfrm>
            <a:off x="4364830" y="2460007"/>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hlinkClick r:id="rId8" action="ppaction://hlinksldjump"/>
          </p:cNvPr>
          <p:cNvSpPr/>
          <p:nvPr/>
        </p:nvSpPr>
        <p:spPr bwMode="auto">
          <a:xfrm>
            <a:off x="3501860" y="215574"/>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22203" y="191559"/>
            <a:ext cx="2133600" cy="365125"/>
          </a:xfrm>
        </p:spPr>
        <p:txBody>
          <a:bodyPr/>
          <a:lstStyle/>
          <a:p>
            <a:fld id="{3177ABA4-2BDF-4625-BBD8-A8E0AE225C53}" type="slidenum">
              <a:rPr lang="en-GB" sz="2000" smtClean="0">
                <a:solidFill>
                  <a:schemeClr val="tx1"/>
                </a:solidFill>
              </a:rPr>
              <a:t>10</a:t>
            </a:fld>
            <a:endParaRPr lang="en-GB" sz="2000" dirty="0">
              <a:solidFill>
                <a:schemeClr val="tx1"/>
              </a:solidFill>
            </a:endParaRPr>
          </a:p>
        </p:txBody>
      </p:sp>
      <p:cxnSp>
        <p:nvCxnSpPr>
          <p:cNvPr id="48" name="Straight Arrow Connector 47"/>
          <p:cNvCxnSpPr/>
          <p:nvPr/>
        </p:nvCxnSpPr>
        <p:spPr>
          <a:xfrm flipH="1" flipV="1">
            <a:off x="5053012" y="809299"/>
            <a:ext cx="1152526" cy="2289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65150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7847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70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027738" y="1125538"/>
            <a:ext cx="2881312" cy="2447925"/>
          </a:xfrm>
          <a:prstGeom prst="roundRect">
            <a:avLst>
              <a:gd name="adj" fmla="val 12574"/>
            </a:avLst>
          </a:prstGeom>
          <a:ln w="38100"/>
        </p:spPr>
        <p:style>
          <a:lnRef idx="2">
            <a:schemeClr val="accent1"/>
          </a:lnRef>
          <a:fillRef idx="1">
            <a:schemeClr val="lt1"/>
          </a:fillRef>
          <a:effectRef idx="0">
            <a:schemeClr val="accent1"/>
          </a:effectRef>
          <a:fontRef idx="minor">
            <a:schemeClr val="dk1"/>
          </a:fontRef>
        </p:style>
        <p:txBody>
          <a:bodyPr anchor="ctr"/>
          <a:lstStyle/>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Yellow teeth</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Damages your gums</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Loss of taste </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Bad breath</a:t>
            </a:r>
          </a:p>
        </p:txBody>
      </p:sp>
      <p:sp>
        <p:nvSpPr>
          <p:cNvPr id="32" name="Oval 31"/>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1" name="Oval 20">
            <a:hlinkClick r:id="rId5"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Trapezoid 21">
            <a:hlinkClick r:id="rId6"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Rectangle 22">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Rectangle 23">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Oval 24">
            <a:hlinkClick r:id="rId7"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a:hlinkClick r:id="rId7"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a:hlinkClick r:id="rId8"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Rectangle 27">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a:hlinkClick r:id="rId9"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0" name="Oval 29">
            <a:hlinkClick r:id="rId9"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a:hlinkClick r:id="rId10"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Oval 18">
            <a:hlinkClick r:id="rId8"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75450" y="314391"/>
            <a:ext cx="2133600" cy="365125"/>
          </a:xfrm>
        </p:spPr>
        <p:txBody>
          <a:bodyPr/>
          <a:lstStyle/>
          <a:p>
            <a:fld id="{3177ABA4-2BDF-4625-BBD8-A8E0AE225C53}" type="slidenum">
              <a:rPr lang="en-GB" sz="2000" smtClean="0">
                <a:solidFill>
                  <a:schemeClr val="tx1"/>
                </a:solidFill>
              </a:rPr>
              <a:t>11</a:t>
            </a:fld>
            <a:endParaRPr lang="en-GB" sz="2000" dirty="0">
              <a:solidFill>
                <a:schemeClr val="tx1"/>
              </a:solidFill>
            </a:endParaRPr>
          </a:p>
        </p:txBody>
      </p:sp>
      <p:cxnSp>
        <p:nvCxnSpPr>
          <p:cNvPr id="4" name="Straight Arrow Connector 3"/>
          <p:cNvCxnSpPr/>
          <p:nvPr/>
        </p:nvCxnSpPr>
        <p:spPr>
          <a:xfrm flipH="1">
            <a:off x="4830763" y="2041826"/>
            <a:ext cx="11969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5583237"/>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4566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2699792" y="4189413"/>
            <a:ext cx="721271" cy="2047875"/>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5" name="Rounded Rectangle 4"/>
          <p:cNvSpPr/>
          <p:nvPr/>
        </p:nvSpPr>
        <p:spPr>
          <a:xfrm>
            <a:off x="268709" y="2197099"/>
            <a:ext cx="2669754" cy="2068514"/>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Poor blood circulation causing long term health problems</a:t>
            </a:r>
          </a:p>
        </p:txBody>
      </p:sp>
      <p:sp>
        <p:nvSpPr>
          <p:cNvPr id="39" name="Oval 38">
            <a:hlinkClick r:id="rId4" action="ppaction://hlinksldjump"/>
          </p:cNvPr>
          <p:cNvSpPr/>
          <p:nvPr/>
        </p:nvSpPr>
        <p:spPr bwMode="auto">
          <a:xfrm>
            <a:off x="3355975" y="44450"/>
            <a:ext cx="2532063" cy="1008063"/>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100" name="Oval 99">
            <a:hlinkClick r:id="rId4" action="ppaction://hlinksldjump"/>
          </p:cNvPr>
          <p:cNvSpPr/>
          <p:nvPr/>
        </p:nvSpPr>
        <p:spPr bwMode="auto">
          <a:xfrm>
            <a:off x="3392488"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pic>
        <p:nvPicPr>
          <p:cNvPr id="1229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2" name="Oval 21">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Trapezoid 34">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Rectangle 41">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51619"/>
            <a:ext cx="2133600" cy="365125"/>
          </a:xfrm>
        </p:spPr>
        <p:txBody>
          <a:bodyPr/>
          <a:lstStyle/>
          <a:p>
            <a:fld id="{3177ABA4-2BDF-4625-BBD8-A8E0AE225C53}" type="slidenum">
              <a:rPr lang="en-GB" sz="2000" smtClean="0">
                <a:solidFill>
                  <a:schemeClr val="tx1"/>
                </a:solidFill>
              </a:rPr>
              <a:t>12</a:t>
            </a:fld>
            <a:endParaRPr lang="en-GB" sz="2000" dirty="0">
              <a:solidFill>
                <a:schemeClr val="tx1"/>
              </a:solidFill>
            </a:endParaRPr>
          </a:p>
        </p:txBody>
      </p:sp>
      <p:sp>
        <p:nvSpPr>
          <p:cNvPr id="26" name="Rounded Rectangle 25"/>
          <p:cNvSpPr/>
          <p:nvPr/>
        </p:nvSpPr>
        <p:spPr>
          <a:xfrm>
            <a:off x="5992328" y="1152525"/>
            <a:ext cx="2669754" cy="3212579"/>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more cigarettes smoked each day, the greater chances of having serious health problems</a:t>
            </a:r>
          </a:p>
        </p:txBody>
      </p:sp>
      <p:pic>
        <p:nvPicPr>
          <p:cNvPr id="1024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558085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8395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444208" y="3084513"/>
            <a:ext cx="2076450" cy="1571625"/>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Cuts and bruises can heal slower</a:t>
            </a:r>
          </a:p>
        </p:txBody>
      </p:sp>
      <p:sp>
        <p:nvSpPr>
          <p:cNvPr id="75" name="Oval 74">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H="1">
            <a:off x="5076826" y="4189413"/>
            <a:ext cx="1367382" cy="95567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30" name="Oval 29"/>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1" name="Oval 20">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Trapezoid 33">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Rectangle 34">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Rectangle 39">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95030" y="169069"/>
            <a:ext cx="2133600" cy="365125"/>
          </a:xfrm>
        </p:spPr>
        <p:txBody>
          <a:bodyPr/>
          <a:lstStyle/>
          <a:p>
            <a:fld id="{3177ABA4-2BDF-4625-BBD8-A8E0AE225C53}" type="slidenum">
              <a:rPr lang="en-GB" sz="2000" smtClean="0">
                <a:solidFill>
                  <a:schemeClr val="tx1"/>
                </a:solidFill>
              </a:rPr>
              <a:t>13</a:t>
            </a:fld>
            <a:endParaRPr lang="en-GB" sz="2000" dirty="0">
              <a:solidFill>
                <a:schemeClr val="tx1"/>
              </a:solidFill>
            </a:endParaRPr>
          </a:p>
        </p:txBody>
      </p:sp>
      <p:pic>
        <p:nvPicPr>
          <p:cNvPr id="1126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5544549"/>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539620"/>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2203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484263" y="3125267"/>
            <a:ext cx="1617663" cy="153087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11188" y="2227263"/>
            <a:ext cx="2273300" cy="1201737"/>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Finger nails turn yellow</a:t>
            </a:r>
          </a:p>
        </p:txBody>
      </p:sp>
      <p:sp>
        <p:nvSpPr>
          <p:cNvPr id="88" name="Oval 87">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7" name="Oval 26"/>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2" name="Oval 21">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Trapezoid 34">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Rectangle 40">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08493"/>
            <a:ext cx="2133600" cy="365125"/>
          </a:xfrm>
        </p:spPr>
        <p:txBody>
          <a:bodyPr/>
          <a:lstStyle/>
          <a:p>
            <a:fld id="{3177ABA4-2BDF-4625-BBD8-A8E0AE225C53}" type="slidenum">
              <a:rPr lang="en-GB" sz="2000" smtClean="0">
                <a:solidFill>
                  <a:schemeClr val="tx1"/>
                </a:solidFill>
              </a:rPr>
              <a:t>14</a:t>
            </a:fld>
            <a:endParaRPr lang="en-GB" sz="2000" dirty="0">
              <a:solidFill>
                <a:schemeClr val="tx1"/>
              </a:solidFill>
            </a:endParaRPr>
          </a:p>
        </p:txBody>
      </p:sp>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6084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071" y="5560845"/>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57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14338" y="1614488"/>
            <a:ext cx="2808287" cy="23225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Lung damage</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Difficulty Breathing</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Lung cancer</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Risk of asthma</a:t>
            </a:r>
          </a:p>
        </p:txBody>
      </p:sp>
      <p:sp>
        <p:nvSpPr>
          <p:cNvPr id="14" name="Oval 13">
            <a:hlinkClick r:id="" action="ppaction://noaction"/>
          </p:cNvPr>
          <p:cNvSpPr/>
          <p:nvPr/>
        </p:nvSpPr>
        <p:spPr>
          <a:xfrm>
            <a:off x="2393950" y="3937000"/>
            <a:ext cx="720725" cy="6492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 action="ppaction://noaction"/>
          </p:cNvPr>
          <p:cNvSpPr/>
          <p:nvPr/>
        </p:nvSpPr>
        <p:spPr bwMode="auto">
          <a:xfrm>
            <a:off x="2686050" y="3794125"/>
            <a:ext cx="720725" cy="647700"/>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58" name="Rectangle 57">
            <a:hlinkClick r:id="rId5" action="ppaction://hlinksldjump"/>
          </p:cNvPr>
          <p:cNvSpPr/>
          <p:nvPr/>
        </p:nvSpPr>
        <p:spPr bwMode="auto">
          <a:xfrm>
            <a:off x="8532813" y="2686050"/>
            <a:ext cx="915987" cy="9239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30" name="Oval 29"/>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9" name="Oval 48">
            <a:hlinkClick r:id="rId6" action="ppaction://hlinksldjump"/>
          </p:cNvPr>
          <p:cNvSpPr/>
          <p:nvPr/>
        </p:nvSpPr>
        <p:spPr bwMode="auto">
          <a:xfrm>
            <a:off x="3660775" y="633413"/>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0" name="Trapezoid 49">
            <a:hlinkClick r:id="rId7" action="ppaction://hlinksldjump"/>
          </p:cNvPr>
          <p:cNvSpPr/>
          <p:nvPr/>
        </p:nvSpPr>
        <p:spPr bwMode="auto">
          <a:xfrm rot="10800000">
            <a:off x="3455988" y="2501900"/>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1" name="Rectangle 50">
            <a:hlinkClick r:id="" action="ppaction://noaction"/>
          </p:cNvPr>
          <p:cNvSpPr/>
          <p:nvPr/>
        </p:nvSpPr>
        <p:spPr bwMode="auto">
          <a:xfrm rot="5763150">
            <a:off x="3336926" y="4973637"/>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2" name="Rectangle 51">
            <a:hlinkClick r:id="" action="ppaction://noaction"/>
          </p:cNvPr>
          <p:cNvSpPr/>
          <p:nvPr/>
        </p:nvSpPr>
        <p:spPr bwMode="auto">
          <a:xfrm rot="5088532">
            <a:off x="4196556" y="4993482"/>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3" name="Oval 52">
            <a:hlinkClick r:id="rId8" action="ppaction://hlinksldjump"/>
          </p:cNvPr>
          <p:cNvSpPr/>
          <p:nvPr/>
        </p:nvSpPr>
        <p:spPr bwMode="auto">
          <a:xfrm>
            <a:off x="3046413" y="4205288"/>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Oval 54">
            <a:hlinkClick r:id="rId8" action="ppaction://hlinksldjump"/>
          </p:cNvPr>
          <p:cNvSpPr/>
          <p:nvPr/>
        </p:nvSpPr>
        <p:spPr bwMode="auto">
          <a:xfrm>
            <a:off x="5219700" y="4205288"/>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Oval 55">
            <a:hlinkClick r:id="rId9" action="ppaction://hlinksldjump"/>
          </p:cNvPr>
          <p:cNvSpPr/>
          <p:nvPr/>
        </p:nvSpPr>
        <p:spPr bwMode="auto">
          <a:xfrm>
            <a:off x="4097338" y="1655763"/>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15383" name="Picture 8"/>
          <p:cNvPicPr>
            <a:picLocks noChangeAspect="1"/>
          </p:cNvPicPr>
          <p:nvPr/>
        </p:nvPicPr>
        <p:blipFill>
          <a:blip r:embed="rId10">
            <a:extLst>
              <a:ext uri="{28A0092B-C50C-407E-A947-70E740481C1C}">
                <a14:useLocalDpi xmlns:a14="http://schemas.microsoft.com/office/drawing/2010/main" val="0"/>
              </a:ext>
            </a:extLst>
          </a:blip>
          <a:srcRect l="22664" t="13647" r="9581" b="3307"/>
          <a:stretch>
            <a:fillRect/>
          </a:stretch>
        </p:blipFill>
        <p:spPr bwMode="auto">
          <a:xfrm>
            <a:off x="3848100" y="2281238"/>
            <a:ext cx="13716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a:hlinkClick r:id="" action="ppaction://noaction"/>
          </p:cNvPr>
          <p:cNvSpPr/>
          <p:nvPr/>
        </p:nvSpPr>
        <p:spPr bwMode="auto">
          <a:xfrm>
            <a:off x="3940175" y="3016250"/>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rId11" action="ppaction://hlinksldjump"/>
          </p:cNvPr>
          <p:cNvSpPr/>
          <p:nvPr/>
        </p:nvSpPr>
        <p:spPr bwMode="auto">
          <a:xfrm rot="3994560">
            <a:off x="3433763" y="5842000"/>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rId11" action="ppaction://hlinksldjump"/>
          </p:cNvPr>
          <p:cNvSpPr/>
          <p:nvPr/>
        </p:nvSpPr>
        <p:spPr bwMode="auto">
          <a:xfrm rot="6897384">
            <a:off x="4859337" y="5729288"/>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Oval 60">
            <a:hlinkClick r:id="rId12" action="ppaction://hlinksldjump"/>
          </p:cNvPr>
          <p:cNvSpPr/>
          <p:nvPr/>
        </p:nvSpPr>
        <p:spPr bwMode="auto">
          <a:xfrm>
            <a:off x="4235450" y="2501900"/>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2" name="Oval 61">
            <a:hlinkClick r:id="rId9" action="ppaction://hlinksldjump"/>
          </p:cNvPr>
          <p:cNvSpPr/>
          <p:nvPr/>
        </p:nvSpPr>
        <p:spPr bwMode="auto">
          <a:xfrm>
            <a:off x="3325813" y="303213"/>
            <a:ext cx="2254250"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cxnSp>
        <p:nvCxnSpPr>
          <p:cNvPr id="6" name="Straight Arrow Connector 5"/>
          <p:cNvCxnSpPr/>
          <p:nvPr/>
        </p:nvCxnSpPr>
        <p:spPr>
          <a:xfrm>
            <a:off x="3222625" y="3016250"/>
            <a:ext cx="1249363" cy="33338"/>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849979" y="303213"/>
            <a:ext cx="2133600" cy="365125"/>
          </a:xfrm>
        </p:spPr>
        <p:txBody>
          <a:bodyPr/>
          <a:lstStyle/>
          <a:p>
            <a:fld id="{3177ABA4-2BDF-4625-BBD8-A8E0AE225C53}" type="slidenum">
              <a:rPr lang="en-GB" sz="2000" smtClean="0">
                <a:solidFill>
                  <a:schemeClr val="tx1"/>
                </a:solidFill>
              </a:rPr>
              <a:t>15</a:t>
            </a:fld>
            <a:endParaRPr lang="en-GB" sz="2000" dirty="0">
              <a:solidFill>
                <a:schemeClr val="tx1"/>
              </a:solidFill>
            </a:endParaRPr>
          </a:p>
        </p:txBody>
      </p:sp>
      <p:sp>
        <p:nvSpPr>
          <p:cNvPr id="27" name="Rounded Rectangle 26"/>
          <p:cNvSpPr/>
          <p:nvPr/>
        </p:nvSpPr>
        <p:spPr>
          <a:xfrm>
            <a:off x="5766450" y="896938"/>
            <a:ext cx="2808287" cy="23225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2400" dirty="0">
                <a:solidFill>
                  <a:schemeClr val="tx1"/>
                </a:solidFill>
                <a:latin typeface="Arial" panose="020B0604020202020204" pitchFamily="34" charset="0"/>
                <a:cs typeface="Arial" panose="020B0604020202020204" pitchFamily="34" charset="0"/>
              </a:rPr>
              <a:t>The longer he smokes the greater the health problems</a:t>
            </a:r>
          </a:p>
        </p:txBody>
      </p:sp>
      <p:pic>
        <p:nvPicPr>
          <p:cNvPr id="1331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445" y="5507694"/>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0500" y="553331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2313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7" name="Group 5"/>
          <p:cNvGrpSpPr>
            <a:grpSpLocks/>
          </p:cNvGrpSpPr>
          <p:nvPr/>
        </p:nvGrpSpPr>
        <p:grpSpPr bwMode="auto">
          <a:xfrm>
            <a:off x="5053013" y="1801813"/>
            <a:ext cx="3803650" cy="1371600"/>
            <a:chOff x="5262619" y="3883359"/>
            <a:chExt cx="3371361" cy="1756412"/>
          </a:xfrm>
        </p:grpSpPr>
        <p:sp>
          <p:nvSpPr>
            <p:cNvPr id="8" name="Rounded Rectangle 7"/>
            <p:cNvSpPr/>
            <p:nvPr/>
          </p:nvSpPr>
          <p:spPr>
            <a:xfrm>
              <a:off x="6761158" y="3883359"/>
              <a:ext cx="1872822" cy="1756412"/>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Damages your heart</a:t>
              </a:r>
            </a:p>
          </p:txBody>
        </p:sp>
        <p:cxnSp>
          <p:nvCxnSpPr>
            <p:cNvPr id="7" name="Straight Arrow Connector 6"/>
            <p:cNvCxnSpPr/>
            <p:nvPr/>
          </p:nvCxnSpPr>
          <p:spPr>
            <a:xfrm flipH="1">
              <a:off x="5262619" y="4596901"/>
              <a:ext cx="1498539" cy="607833"/>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grpSp>
      <p:pic>
        <p:nvPicPr>
          <p:cNvPr id="16388" name="Picture 2" descr="http://static1.squarespace.com/static/5136252de4b0ce79dfacdf2a/51365757e4b0f24e710c1ce5/513657f9e4b0e2ea417cccf2/1430484446694/Tired+He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7036">
            <a:off x="3951288" y="2468563"/>
            <a:ext cx="15287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72">
            <a:hlinkClick r:id="" action="ppaction://noaction"/>
          </p:cNvPr>
          <p:cNvSpPr/>
          <p:nvPr/>
        </p:nvSpPr>
        <p:spPr bwMode="auto">
          <a:xfrm rot="3994560">
            <a:off x="3548063" y="574357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4" name="Oval 73">
            <a:hlinkClick r:id="" action="ppaction://noaction"/>
          </p:cNvPr>
          <p:cNvSpPr/>
          <p:nvPr/>
        </p:nvSpPr>
        <p:spPr bwMode="auto">
          <a:xfrm rot="6897384">
            <a:off x="4973637" y="563086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6" name="Oval 75">
            <a:hlinkClick r:id="rId6"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4" name="Oval 33"/>
          <p:cNvSpPr/>
          <p:nvPr/>
        </p:nvSpPr>
        <p:spPr bwMode="auto">
          <a:xfrm rot="3994560">
            <a:off x="3372644" y="5801519"/>
            <a:ext cx="720725" cy="12525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rot="6897384">
            <a:off x="4799012" y="56880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p:cNvSpPr/>
          <p:nvPr/>
        </p:nvSpPr>
        <p:spPr bwMode="auto">
          <a:xfrm>
            <a:off x="3182938" y="873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50" name="Oval 49">
            <a:hlinkClick r:id="rId7"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1" name="Trapezoid 50">
            <a:hlinkClick r:id="rId8"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2" name="Rectangle 51">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3" name="Rectangle 52">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rId9"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Oval 54">
            <a:hlinkClick r:id="rId9"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Oval 55">
            <a:hlinkClick r:id="rId10"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rId11"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rId11"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rId12"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Oval 60">
            <a:hlinkClick r:id="rId10"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77898" y="222515"/>
            <a:ext cx="2133600" cy="365125"/>
          </a:xfrm>
        </p:spPr>
        <p:txBody>
          <a:bodyPr/>
          <a:lstStyle/>
          <a:p>
            <a:fld id="{3177ABA4-2BDF-4625-BBD8-A8E0AE225C53}" type="slidenum">
              <a:rPr lang="en-GB" sz="2000" smtClean="0">
                <a:solidFill>
                  <a:schemeClr val="tx1"/>
                </a:solidFill>
              </a:rPr>
              <a:t>16</a:t>
            </a:fld>
            <a:endParaRPr lang="en-GB" sz="2000" dirty="0">
              <a:solidFill>
                <a:schemeClr val="tx1"/>
              </a:solidFill>
            </a:endParaRPr>
          </a:p>
        </p:txBody>
      </p:sp>
      <p:sp>
        <p:nvSpPr>
          <p:cNvPr id="27" name="Rounded Rectangle 26"/>
          <p:cNvSpPr/>
          <p:nvPr/>
        </p:nvSpPr>
        <p:spPr>
          <a:xfrm>
            <a:off x="468313" y="2403475"/>
            <a:ext cx="2578100" cy="1549400"/>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Muscles can weaken</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Low energy</a:t>
            </a:r>
          </a:p>
        </p:txBody>
      </p:sp>
      <p:cxnSp>
        <p:nvCxnSpPr>
          <p:cNvPr id="28" name="Straight Arrow Connector 27"/>
          <p:cNvCxnSpPr/>
          <p:nvPr/>
        </p:nvCxnSpPr>
        <p:spPr>
          <a:xfrm>
            <a:off x="2411760" y="3952875"/>
            <a:ext cx="1692722" cy="988293"/>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14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60279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80" y="560275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0051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24656" y="1038225"/>
            <a:ext cx="2124075" cy="2291579"/>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GB" sz="2400" dirty="0">
              <a:solidFill>
                <a:schemeClr val="tx1"/>
              </a:solidFill>
              <a:latin typeface="Arial" panose="020B0604020202020204" pitchFamily="34" charset="0"/>
              <a:cs typeface="Arial" panose="020B0604020202020204" pitchFamily="34" charset="0"/>
            </a:endParaRPr>
          </a:p>
          <a:p>
            <a:pPr algn="ctr" eaLnBrk="1" hangingPunct="1">
              <a:defRPr/>
            </a:pPr>
            <a:r>
              <a:rPr lang="en-GB" sz="2400" dirty="0">
                <a:solidFill>
                  <a:schemeClr val="tx1"/>
                </a:solidFill>
                <a:latin typeface="Arial" panose="020B0604020202020204" pitchFamily="34" charset="0"/>
                <a:cs typeface="Arial" panose="020B0604020202020204" pitchFamily="34" charset="0"/>
              </a:rPr>
              <a:t>Cigarette smoke makes </a:t>
            </a:r>
          </a:p>
          <a:p>
            <a:pPr algn="ctr" eaLnBrk="1" hangingPunct="1">
              <a:defRPr/>
            </a:pPr>
            <a:r>
              <a:rPr lang="en-GB" sz="2400" dirty="0">
                <a:solidFill>
                  <a:schemeClr val="tx1"/>
                </a:solidFill>
                <a:latin typeface="Arial" panose="020B0604020202020204" pitchFamily="34" charset="0"/>
                <a:cs typeface="Arial" panose="020B0604020202020204" pitchFamily="34" charset="0"/>
              </a:rPr>
              <a:t>clothes </a:t>
            </a:r>
          </a:p>
          <a:p>
            <a:pPr algn="ctr" eaLnBrk="1" hangingPunct="1">
              <a:defRPr/>
            </a:pPr>
            <a:r>
              <a:rPr lang="en-GB" sz="2400" dirty="0">
                <a:solidFill>
                  <a:schemeClr val="tx1"/>
                </a:solidFill>
                <a:latin typeface="Arial" panose="020B0604020202020204" pitchFamily="34" charset="0"/>
                <a:cs typeface="Arial" panose="020B0604020202020204" pitchFamily="34" charset="0"/>
              </a:rPr>
              <a:t>stink</a:t>
            </a:r>
          </a:p>
          <a:p>
            <a:pPr algn="ctr" eaLnBrk="1" hangingPunct="1">
              <a:defRPr/>
            </a:pPr>
            <a:endParaRPr lang="en-GB" sz="2400" dirty="0">
              <a:solidFill>
                <a:schemeClr val="tx1"/>
              </a:solidFill>
              <a:latin typeface="Arial" panose="020B0604020202020204" pitchFamily="34" charset="0"/>
              <a:cs typeface="Arial" panose="020B0604020202020204" pitchFamily="34" charset="0"/>
            </a:endParaRPr>
          </a:p>
        </p:txBody>
      </p:sp>
      <p:sp>
        <p:nvSpPr>
          <p:cNvPr id="73" name="Oval 72">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H="1" flipV="1">
            <a:off x="2615057" y="2647772"/>
            <a:ext cx="1088135" cy="209791"/>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3" name="Oval 22">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Trapezoid 35">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Rectangle 41">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51303" y="252413"/>
            <a:ext cx="2133600" cy="365125"/>
          </a:xfrm>
        </p:spPr>
        <p:txBody>
          <a:bodyPr/>
          <a:lstStyle/>
          <a:p>
            <a:fld id="{3177ABA4-2BDF-4625-BBD8-A8E0AE225C53}" type="slidenum">
              <a:rPr lang="en-GB" sz="2000" smtClean="0">
                <a:solidFill>
                  <a:schemeClr val="tx1"/>
                </a:solidFill>
              </a:rPr>
              <a:t>17</a:t>
            </a:fld>
            <a:endParaRPr lang="en-GB" sz="2000" dirty="0">
              <a:solidFill>
                <a:schemeClr val="tx1"/>
              </a:solidFill>
            </a:endParaRPr>
          </a:p>
        </p:txBody>
      </p:sp>
      <p:sp>
        <p:nvSpPr>
          <p:cNvPr id="24" name="Rounded Rectangle 23"/>
          <p:cNvSpPr/>
          <p:nvPr/>
        </p:nvSpPr>
        <p:spPr>
          <a:xfrm>
            <a:off x="6351689" y="1208138"/>
            <a:ext cx="2470919" cy="3742555"/>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smell on the body and clothes disappears within a couple of days of stopping smoking </a:t>
            </a:r>
          </a:p>
        </p:txBody>
      </p:sp>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953" y="5574597"/>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84" y="5541293"/>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2561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Oval 39">
            <a:hlinkClick r:id="rId5" action="ppaction://hlinksldjump"/>
          </p:cNvPr>
          <p:cNvSpPr/>
          <p:nvPr/>
        </p:nvSpPr>
        <p:spPr bwMode="auto">
          <a:xfrm>
            <a:off x="3341688" y="112713"/>
            <a:ext cx="2532062" cy="1008062"/>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8" name="Oval 27"/>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Oval 19">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Trapezoid 20">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Rectangle 21">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Rectangle 34">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Oval 35">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Rectangle 38">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04248" y="315384"/>
            <a:ext cx="2133600" cy="365125"/>
          </a:xfrm>
        </p:spPr>
        <p:txBody>
          <a:bodyPr/>
          <a:lstStyle/>
          <a:p>
            <a:fld id="{3177ABA4-2BDF-4625-BBD8-A8E0AE225C53}" type="slidenum">
              <a:rPr lang="en-GB" sz="2000" smtClean="0">
                <a:solidFill>
                  <a:schemeClr val="tx1"/>
                </a:solidFill>
              </a:rPr>
              <a:t>18</a:t>
            </a:fld>
            <a:endParaRPr lang="en-GB" sz="2000" dirty="0">
              <a:solidFill>
                <a:schemeClr val="tx1"/>
              </a:solidFill>
            </a:endParaRPr>
          </a:p>
        </p:txBody>
      </p:sp>
      <p:sp>
        <p:nvSpPr>
          <p:cNvPr id="25" name="Rounded Rectangle 24"/>
          <p:cNvSpPr/>
          <p:nvPr/>
        </p:nvSpPr>
        <p:spPr>
          <a:xfrm>
            <a:off x="5975658" y="881062"/>
            <a:ext cx="2578100" cy="2689225"/>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When someone gives up smoking their energy levels can increase again within a couple of days </a:t>
            </a:r>
          </a:p>
        </p:txBody>
      </p:sp>
      <p:pic>
        <p:nvPicPr>
          <p:cNvPr id="1536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56895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589921"/>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660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3"/>
          <p:cNvGrpSpPr>
            <a:grpSpLocks/>
          </p:cNvGrpSpPr>
          <p:nvPr/>
        </p:nvGrpSpPr>
        <p:grpSpPr bwMode="auto">
          <a:xfrm rot="-355228">
            <a:off x="149070" y="73150"/>
            <a:ext cx="2062162" cy="2225675"/>
            <a:chOff x="1882793" y="1322933"/>
            <a:chExt cx="5276850" cy="5695950"/>
          </a:xfrm>
        </p:grpSpPr>
        <p:pic>
          <p:nvPicPr>
            <p:cNvPr id="307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99386">
              <a:off x="1882793" y="1322933"/>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670895" y="3277158"/>
              <a:ext cx="3095428" cy="30267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0099CC"/>
                  </a:solidFill>
                  <a:latin typeface="Arial" panose="020B0604020202020204" pitchFamily="34" charset="0"/>
                  <a:cs typeface="Arial" panose="020B0604020202020204" pitchFamily="34" charset="0"/>
                </a:rPr>
                <a:t>Few </a:t>
              </a:r>
            </a:p>
            <a:p>
              <a:pPr algn="ctr">
                <a:defRPr/>
              </a:pPr>
              <a:r>
                <a:rPr lang="en-GB" sz="2800" b="1" dirty="0">
                  <a:solidFill>
                    <a:srgbClr val="0099CC"/>
                  </a:solidFill>
                  <a:latin typeface="Arial" panose="020B0604020202020204" pitchFamily="34" charset="0"/>
                  <a:cs typeface="Arial" panose="020B0604020202020204" pitchFamily="34" charset="0"/>
                </a:rPr>
                <a:t>Hours</a:t>
              </a:r>
            </a:p>
          </p:txBody>
        </p:sp>
      </p:grpSp>
      <p:grpSp>
        <p:nvGrpSpPr>
          <p:cNvPr id="30724" name="Group 6"/>
          <p:cNvGrpSpPr>
            <a:grpSpLocks/>
          </p:cNvGrpSpPr>
          <p:nvPr/>
        </p:nvGrpSpPr>
        <p:grpSpPr bwMode="auto">
          <a:xfrm rot="741349">
            <a:off x="1421676" y="1565160"/>
            <a:ext cx="2062162" cy="2227263"/>
            <a:chOff x="2172229" y="-999856"/>
            <a:chExt cx="5276850" cy="5695950"/>
          </a:xfrm>
        </p:grpSpPr>
        <p:pic>
          <p:nvPicPr>
            <p:cNvPr id="307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229" y="-999856"/>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623136" y="1084444"/>
              <a:ext cx="3095428" cy="30245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00B050"/>
                  </a:solidFill>
                  <a:latin typeface="Arial" panose="020B0604020202020204" pitchFamily="34" charset="0"/>
                  <a:cs typeface="Arial" panose="020B0604020202020204" pitchFamily="34" charset="0"/>
                </a:rPr>
                <a:t>1-2</a:t>
              </a:r>
            </a:p>
            <a:p>
              <a:pPr algn="ctr">
                <a:defRPr/>
              </a:pPr>
              <a:r>
                <a:rPr lang="en-GB" sz="2800" b="1" dirty="0">
                  <a:solidFill>
                    <a:srgbClr val="00B050"/>
                  </a:solidFill>
                  <a:latin typeface="Arial" panose="020B0604020202020204" pitchFamily="34" charset="0"/>
                  <a:cs typeface="Arial" panose="020B0604020202020204" pitchFamily="34" charset="0"/>
                </a:rPr>
                <a:t>Days</a:t>
              </a:r>
            </a:p>
          </p:txBody>
        </p:sp>
      </p:grpSp>
      <p:grpSp>
        <p:nvGrpSpPr>
          <p:cNvPr id="30725" name="Group 9"/>
          <p:cNvGrpSpPr>
            <a:grpSpLocks/>
          </p:cNvGrpSpPr>
          <p:nvPr/>
        </p:nvGrpSpPr>
        <p:grpSpPr bwMode="auto">
          <a:xfrm rot="20336251">
            <a:off x="315655" y="3294021"/>
            <a:ext cx="2062162" cy="2227262"/>
            <a:chOff x="1933575" y="581025"/>
            <a:chExt cx="5276850" cy="5695950"/>
          </a:xfrm>
        </p:grpSpPr>
        <p:pic>
          <p:nvPicPr>
            <p:cNvPr id="307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581025"/>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2731884" y="2471181"/>
              <a:ext cx="3099491" cy="30245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7030A0"/>
                  </a:solidFill>
                  <a:latin typeface="Arial" panose="020B0604020202020204" pitchFamily="34" charset="0"/>
                  <a:cs typeface="Arial" panose="020B0604020202020204" pitchFamily="34" charset="0"/>
                </a:rPr>
                <a:t>3 </a:t>
              </a:r>
            </a:p>
            <a:p>
              <a:pPr algn="ctr">
                <a:defRPr/>
              </a:pPr>
              <a:r>
                <a:rPr lang="en-GB" sz="2800" b="1" dirty="0">
                  <a:solidFill>
                    <a:srgbClr val="7030A0"/>
                  </a:solidFill>
                  <a:latin typeface="Arial" panose="020B0604020202020204" pitchFamily="34" charset="0"/>
                  <a:cs typeface="Arial" panose="020B0604020202020204" pitchFamily="34" charset="0"/>
                </a:rPr>
                <a:t>Days</a:t>
              </a:r>
            </a:p>
          </p:txBody>
        </p:sp>
      </p:grpSp>
      <p:sp>
        <p:nvSpPr>
          <p:cNvPr id="5" name="Rectangle 4"/>
          <p:cNvSpPr/>
          <p:nvPr/>
        </p:nvSpPr>
        <p:spPr>
          <a:xfrm>
            <a:off x="4595514" y="809750"/>
            <a:ext cx="4416425" cy="118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99CC"/>
                </a:solidFill>
                <a:latin typeface="Arial" panose="020B0604020202020204" pitchFamily="34" charset="0"/>
                <a:cs typeface="Arial" panose="020B0604020202020204" pitchFamily="34" charset="0"/>
              </a:rPr>
              <a:t>Blood pressure and pulse return to normal</a:t>
            </a:r>
          </a:p>
        </p:txBody>
      </p:sp>
      <p:sp>
        <p:nvSpPr>
          <p:cNvPr id="14" name="Rectangle 13"/>
          <p:cNvSpPr/>
          <p:nvPr/>
        </p:nvSpPr>
        <p:spPr>
          <a:xfrm>
            <a:off x="4677271" y="2314575"/>
            <a:ext cx="4252913" cy="157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dirty="0">
                <a:solidFill>
                  <a:srgbClr val="00B050"/>
                </a:solidFill>
                <a:latin typeface="Arial" panose="020B0604020202020204" pitchFamily="34" charset="0"/>
                <a:cs typeface="Arial" panose="020B0604020202020204" pitchFamily="34" charset="0"/>
              </a:rPr>
              <a:t>Carbon Monoxide and Nicotine have left the body and lungs start to clear. The sense of taste starts to improve</a:t>
            </a:r>
          </a:p>
        </p:txBody>
      </p:sp>
      <p:sp>
        <p:nvSpPr>
          <p:cNvPr id="15" name="Rectangle 14"/>
          <p:cNvSpPr/>
          <p:nvPr/>
        </p:nvSpPr>
        <p:spPr>
          <a:xfrm>
            <a:off x="4706186" y="4541838"/>
            <a:ext cx="3767138"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7030A0"/>
                </a:solidFill>
                <a:latin typeface="Arial" panose="020B0604020202020204" pitchFamily="34" charset="0"/>
                <a:cs typeface="Arial" panose="020B0604020202020204" pitchFamily="34" charset="0"/>
              </a:rPr>
              <a:t>Can breathe more easily and have more energy</a:t>
            </a:r>
          </a:p>
        </p:txBody>
      </p:sp>
      <p:cxnSp>
        <p:nvCxnSpPr>
          <p:cNvPr id="16" name="Straight Connector 15"/>
          <p:cNvCxnSpPr/>
          <p:nvPr/>
        </p:nvCxnSpPr>
        <p:spPr>
          <a:xfrm flipV="1">
            <a:off x="3563938" y="0"/>
            <a:ext cx="0" cy="68580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328988" y="5220827"/>
            <a:ext cx="431800" cy="423863"/>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solidFill>
                <a:prstClr val="black"/>
              </a:solidFill>
            </a:endParaRPr>
          </a:p>
        </p:txBody>
      </p:sp>
      <p:sp>
        <p:nvSpPr>
          <p:cNvPr id="20" name="Oval 19"/>
          <p:cNvSpPr/>
          <p:nvPr/>
        </p:nvSpPr>
        <p:spPr>
          <a:xfrm>
            <a:off x="3328988" y="2810042"/>
            <a:ext cx="431800" cy="422275"/>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a:solidFill>
                <a:prstClr val="black"/>
              </a:solidFill>
            </a:endParaRPr>
          </a:p>
        </p:txBody>
      </p:sp>
      <p:cxnSp>
        <p:nvCxnSpPr>
          <p:cNvPr id="8" name="Straight Connector 7"/>
          <p:cNvCxnSpPr>
            <a:stCxn id="25" idx="6"/>
          </p:cNvCxnSpPr>
          <p:nvPr/>
        </p:nvCxnSpPr>
        <p:spPr>
          <a:xfrm flipV="1">
            <a:off x="3735221" y="1189162"/>
            <a:ext cx="931266"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6"/>
          </p:cNvCxnSpPr>
          <p:nvPr/>
        </p:nvCxnSpPr>
        <p:spPr>
          <a:xfrm flipV="1">
            <a:off x="3760788" y="3021179"/>
            <a:ext cx="945398" cy="1"/>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flipV="1">
            <a:off x="3779838" y="5220827"/>
            <a:ext cx="967019" cy="229289"/>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 name="Slide Number Placeholder 1"/>
          <p:cNvSpPr>
            <a:spLocks noGrp="1"/>
          </p:cNvSpPr>
          <p:nvPr>
            <p:ph type="sldNum" sz="quarter" idx="12"/>
          </p:nvPr>
        </p:nvSpPr>
        <p:spPr>
          <a:xfrm>
            <a:off x="6821512" y="166687"/>
            <a:ext cx="2133600" cy="365125"/>
          </a:xfrm>
        </p:spPr>
        <p:txBody>
          <a:bodyPr/>
          <a:lstStyle/>
          <a:p>
            <a:fld id="{3177ABA4-2BDF-4625-BBD8-A8E0AE225C53}" type="slidenum">
              <a:rPr lang="en-GB" sz="2000" smtClean="0">
                <a:solidFill>
                  <a:prstClr val="black"/>
                </a:solidFill>
              </a:rPr>
              <a:pPr/>
              <a:t>19</a:t>
            </a:fld>
            <a:endParaRPr lang="en-GB" sz="2000">
              <a:solidFill>
                <a:prstClr val="black"/>
              </a:solidFill>
            </a:endParaRPr>
          </a:p>
        </p:txBody>
      </p:sp>
      <p:sp>
        <p:nvSpPr>
          <p:cNvPr id="4" name="TextBox 3"/>
          <p:cNvSpPr txBox="1"/>
          <p:nvPr/>
        </p:nvSpPr>
        <p:spPr>
          <a:xfrm>
            <a:off x="1910948" y="197723"/>
            <a:ext cx="6744990"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Effects of Stopping Smoking</a:t>
            </a:r>
          </a:p>
        </p:txBody>
      </p:sp>
      <p:sp>
        <p:nvSpPr>
          <p:cNvPr id="25" name="Oval 24"/>
          <p:cNvSpPr/>
          <p:nvPr/>
        </p:nvSpPr>
        <p:spPr>
          <a:xfrm>
            <a:off x="3303421" y="977231"/>
            <a:ext cx="431800" cy="4238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solidFill>
                <a:prstClr val="black"/>
              </a:solidFill>
            </a:endParaRPr>
          </a:p>
        </p:txBody>
      </p:sp>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500" y="562229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79" y="557803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8731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sz="4400" dirty="0">
                <a:solidFill>
                  <a:schemeClr val="tx1"/>
                </a:solidFill>
                <a:latin typeface="Arial" charset="0"/>
                <a:cs typeface="Arial" charset="0"/>
              </a:rPr>
              <a:t>Learning Outcomes</a:t>
            </a:r>
            <a:endParaRPr lang="en-GB" sz="4400" dirty="0">
              <a:solidFill>
                <a:schemeClr val="tx1"/>
              </a:solidFill>
            </a:endParaRPr>
          </a:p>
        </p:txBody>
      </p:sp>
      <p:sp>
        <p:nvSpPr>
          <p:cNvPr id="3" name="Content Placeholder 2"/>
          <p:cNvSpPr>
            <a:spLocks noGrp="1"/>
          </p:cNvSpPr>
          <p:nvPr>
            <p:ph idx="1"/>
          </p:nvPr>
        </p:nvSpPr>
        <p:spPr>
          <a:xfrm>
            <a:off x="467544" y="1758810"/>
            <a:ext cx="8229600" cy="4525963"/>
          </a:xfrm>
        </p:spPr>
        <p:txBody>
          <a:bodyPr/>
          <a:lstStyle/>
          <a:p>
            <a:pPr marL="0" indent="0">
              <a:buNone/>
            </a:pPr>
            <a:r>
              <a:rPr lang="en-GB" sz="3200" b="1" dirty="0">
                <a:solidFill>
                  <a:srgbClr val="0070C0"/>
                </a:solidFill>
                <a:latin typeface="Arial" panose="020B0604020202020204" pitchFamily="34" charset="0"/>
                <a:cs typeface="Arial" panose="020B0604020202020204" pitchFamily="34" charset="0"/>
              </a:rPr>
              <a:t>Mission 1: Fact Finding</a:t>
            </a:r>
          </a:p>
          <a:p>
            <a:pPr marL="0" indent="0">
              <a:buNone/>
            </a:pPr>
            <a:r>
              <a:rPr lang="en-GB" sz="3200" dirty="0">
                <a:latin typeface="Arial" panose="020B0604020202020204" pitchFamily="34" charset="0"/>
                <a:cs typeface="Arial" panose="020B0604020202020204" pitchFamily="34" charset="0"/>
              </a:rPr>
              <a:t>Learn about how smoke harms the body</a:t>
            </a:r>
          </a:p>
          <a:p>
            <a:pPr marL="0" indent="0">
              <a:buNone/>
            </a:pPr>
            <a:r>
              <a:rPr lang="en-GB" sz="3200" b="1" dirty="0">
                <a:solidFill>
                  <a:srgbClr val="0070C0"/>
                </a:solidFill>
                <a:latin typeface="Arial" panose="020B0604020202020204" pitchFamily="34" charset="0"/>
                <a:cs typeface="Arial" panose="020B0604020202020204" pitchFamily="34" charset="0"/>
              </a:rPr>
              <a:t>Mission 2: Support a ‘Stop Smoking Champion’</a:t>
            </a:r>
          </a:p>
          <a:p>
            <a:pPr marL="0" indent="0">
              <a:buNone/>
            </a:pPr>
            <a:r>
              <a:rPr lang="en-GB" sz="3200" dirty="0">
                <a:latin typeface="Arial" panose="020B0604020202020204" pitchFamily="34" charset="0"/>
                <a:cs typeface="Arial" panose="020B0604020202020204" pitchFamily="34" charset="0"/>
              </a:rPr>
              <a:t>Identify and support a member of your community who </a:t>
            </a:r>
            <a:r>
              <a:rPr lang="en-GB" sz="3200" dirty="0">
                <a:cs typeface="Arial" panose="020B0604020202020204" pitchFamily="34" charset="0"/>
              </a:rPr>
              <a:t>wants</a:t>
            </a:r>
            <a:r>
              <a:rPr lang="en-GB" sz="3200" dirty="0">
                <a:latin typeface="Arial" panose="020B0604020202020204" pitchFamily="34" charset="0"/>
                <a:cs typeface="Arial" panose="020B0604020202020204" pitchFamily="34" charset="0"/>
              </a:rPr>
              <a:t> to stop smoking</a:t>
            </a:r>
            <a:endParaRPr lang="en-GB" sz="3200" b="1" u="sng" dirty="0">
              <a:solidFill>
                <a:srgbClr val="0070C0"/>
              </a:solidFill>
              <a:latin typeface="Arial" panose="020B0604020202020204" pitchFamily="34" charset="0"/>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12"/>
          </p:nvPr>
        </p:nvSpPr>
        <p:spPr>
          <a:xfrm>
            <a:off x="6804248" y="188640"/>
            <a:ext cx="2133600" cy="365125"/>
          </a:xfrm>
        </p:spPr>
        <p:txBody>
          <a:bodyPr/>
          <a:lstStyle/>
          <a:p>
            <a:fld id="{3177ABA4-2BDF-4625-BBD8-A8E0AE225C53}" type="slidenum">
              <a:rPr lang="en-GB" sz="2000" smtClean="0">
                <a:solidFill>
                  <a:schemeClr val="tx1"/>
                </a:solidFill>
              </a:rPr>
              <a:t>2</a:t>
            </a:fld>
            <a:endParaRPr lang="en-GB" sz="2000" dirty="0">
              <a:solidFill>
                <a:schemeClr val="tx1"/>
              </a:solidFill>
            </a:endParaRPr>
          </a:p>
        </p:txBody>
      </p:sp>
      <p:pic>
        <p:nvPicPr>
          <p:cNvPr id="5" name="Picture 4"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8" y="5562465"/>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983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altLang="en-US" sz="4400" b="1" dirty="0">
                <a:solidFill>
                  <a:schemeClr val="tx1"/>
                </a:solidFill>
                <a:latin typeface="Arial" panose="020B0604020202020204" pitchFamily="34" charset="0"/>
                <a:cs typeface="Arial" panose="020B0604020202020204" pitchFamily="34" charset="0"/>
              </a:rPr>
              <a:t>Cost of Smoking</a:t>
            </a:r>
            <a:br>
              <a:rPr lang="en-GB" altLang="en-US" sz="4400" b="1" dirty="0">
                <a:solidFill>
                  <a:schemeClr val="tx1"/>
                </a:solidFill>
                <a:latin typeface="Arial" panose="020B0604020202020204" pitchFamily="34" charset="0"/>
                <a:cs typeface="Arial" panose="020B0604020202020204" pitchFamily="34" charset="0"/>
              </a:rPr>
            </a:br>
            <a:endParaRPr lang="en-GB" alt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9528" t="2222" r="8231" b="4445"/>
          <a:stretch>
            <a:fillRect/>
          </a:stretch>
        </p:blipFill>
        <p:spPr bwMode="auto">
          <a:xfrm>
            <a:off x="755576" y="908719"/>
            <a:ext cx="1882940" cy="245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qual 3"/>
          <p:cNvSpPr/>
          <p:nvPr/>
        </p:nvSpPr>
        <p:spPr>
          <a:xfrm>
            <a:off x="3491880" y="1197325"/>
            <a:ext cx="1673274" cy="1080120"/>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5" name="Rectangle 4"/>
          <p:cNvSpPr/>
          <p:nvPr/>
        </p:nvSpPr>
        <p:spPr>
          <a:xfrm>
            <a:off x="5580112" y="1052736"/>
            <a:ext cx="2880320" cy="166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600" dirty="0">
                <a:solidFill>
                  <a:prstClr val="black"/>
                </a:solidFill>
                <a:latin typeface="Arial" panose="020B0604020202020204" pitchFamily="34" charset="0"/>
                <a:cs typeface="Arial" panose="020B0604020202020204" pitchFamily="34" charset="0"/>
              </a:rPr>
              <a:t>£9</a:t>
            </a:r>
          </a:p>
        </p:txBody>
      </p:sp>
      <p:sp>
        <p:nvSpPr>
          <p:cNvPr id="6" name="Slide Number Placeholder 2"/>
          <p:cNvSpPr>
            <a:spLocks noGrp="1"/>
          </p:cNvSpPr>
          <p:nvPr>
            <p:ph type="sldNum" sz="quarter" idx="12"/>
          </p:nvPr>
        </p:nvSpPr>
        <p:spPr>
          <a:xfrm>
            <a:off x="6908813" y="188640"/>
            <a:ext cx="2133600" cy="365125"/>
          </a:xfrm>
        </p:spPr>
        <p:txBody>
          <a:bodyPr/>
          <a:lstStyle/>
          <a:p>
            <a:fld id="{3177ABA4-2BDF-4625-BBD8-A8E0AE225C53}" type="slidenum">
              <a:rPr lang="en-GB" sz="2000" smtClean="0">
                <a:solidFill>
                  <a:prstClr val="black"/>
                </a:solidFill>
              </a:rPr>
              <a:pPr/>
              <a:t>20</a:t>
            </a:fld>
            <a:endParaRPr lang="en-GB" sz="2000" dirty="0">
              <a:solidFill>
                <a:prstClr val="black"/>
              </a:solidFill>
            </a:endParaRPr>
          </a:p>
        </p:txBody>
      </p:sp>
      <p:sp>
        <p:nvSpPr>
          <p:cNvPr id="7" name="TextBox 6"/>
          <p:cNvSpPr txBox="1"/>
          <p:nvPr/>
        </p:nvSpPr>
        <p:spPr>
          <a:xfrm>
            <a:off x="395536" y="3359408"/>
            <a:ext cx="8280920" cy="1323439"/>
          </a:xfrm>
          <a:prstGeom prst="rect">
            <a:avLst/>
          </a:prstGeom>
          <a:noFill/>
        </p:spPr>
        <p:txBody>
          <a:bodyPr wrap="square" rtlCol="0">
            <a:spAutoFit/>
          </a:bodyPr>
          <a:lstStyle/>
          <a:p>
            <a:r>
              <a:rPr lang="en-GB" sz="4000" b="1" dirty="0">
                <a:solidFill>
                  <a:srgbClr val="0070C0"/>
                </a:solidFill>
                <a:latin typeface="Arial" panose="020B0604020202020204" pitchFamily="34" charset="0"/>
                <a:cs typeface="Arial" panose="020B0604020202020204" pitchFamily="34" charset="0"/>
              </a:rPr>
              <a:t>X by number of days they have stopped smoking to find savings</a:t>
            </a:r>
          </a:p>
        </p:txBody>
      </p:sp>
      <p:sp>
        <p:nvSpPr>
          <p:cNvPr id="8" name="TextBox 7"/>
          <p:cNvSpPr txBox="1"/>
          <p:nvPr/>
        </p:nvSpPr>
        <p:spPr>
          <a:xfrm>
            <a:off x="1691912" y="4736298"/>
            <a:ext cx="5904656"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1 pack = 20 cigarettes </a:t>
            </a: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9" y="5505739"/>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68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274638"/>
            <a:ext cx="8229600" cy="1143000"/>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Mission 2</a:t>
            </a:r>
          </a:p>
        </p:txBody>
      </p:sp>
      <p:sp>
        <p:nvSpPr>
          <p:cNvPr id="3" name="Content Placeholder 5"/>
          <p:cNvSpPr>
            <a:spLocks noGrp="1"/>
          </p:cNvSpPr>
          <p:nvPr>
            <p:ph idx="1"/>
          </p:nvPr>
        </p:nvSpPr>
        <p:spPr>
          <a:xfrm>
            <a:off x="457200" y="1600200"/>
            <a:ext cx="8229600" cy="4525963"/>
          </a:xfrm>
        </p:spPr>
        <p:txBody>
          <a:bodyPr>
            <a:normAutofit/>
          </a:bodyPr>
          <a:lstStyle/>
          <a:p>
            <a:pPr marL="0" indent="0">
              <a:buNone/>
            </a:pPr>
            <a:endParaRPr lang="en-GB" sz="4400" b="1" dirty="0">
              <a:solidFill>
                <a:srgbClr val="0070C0"/>
              </a:solidFill>
              <a:latin typeface="Arial" panose="020B0604020202020204" pitchFamily="34" charset="0"/>
              <a:cs typeface="Arial" panose="020B0604020202020204" pitchFamily="34" charset="0"/>
            </a:endParaRPr>
          </a:p>
          <a:p>
            <a:pPr marL="0" indent="0">
              <a:buNone/>
            </a:pPr>
            <a:r>
              <a:rPr lang="en-GB" sz="4400" b="1" dirty="0">
                <a:solidFill>
                  <a:srgbClr val="0070C0"/>
                </a:solidFill>
                <a:latin typeface="Arial" panose="020B0604020202020204" pitchFamily="34" charset="0"/>
                <a:cs typeface="Arial" panose="020B0604020202020204" pitchFamily="34" charset="0"/>
              </a:rPr>
              <a:t>Identify and support a member of your community who wants to stop smoking</a:t>
            </a:r>
          </a:p>
        </p:txBody>
      </p:sp>
      <p:sp>
        <p:nvSpPr>
          <p:cNvPr id="5" name="Slide Number Placeholder 1"/>
          <p:cNvSpPr>
            <a:spLocks noGrp="1"/>
          </p:cNvSpPr>
          <p:nvPr>
            <p:ph type="sldNum" sz="quarter" idx="12"/>
          </p:nvPr>
        </p:nvSpPr>
        <p:spPr>
          <a:xfrm>
            <a:off x="6804248" y="260648"/>
            <a:ext cx="2133600" cy="365125"/>
          </a:xfrm>
        </p:spPr>
        <p:txBody>
          <a:bodyPr/>
          <a:lstStyle/>
          <a:p>
            <a:fld id="{3177ABA4-2BDF-4625-BBD8-A8E0AE225C53}" type="slidenum">
              <a:rPr lang="en-GB" sz="2000" smtClean="0">
                <a:solidFill>
                  <a:schemeClr val="tx1"/>
                </a:solidFill>
              </a:rPr>
              <a:t>21</a:t>
            </a:fld>
            <a:endParaRPr lang="en-GB" sz="2000" dirty="0">
              <a:solidFill>
                <a:schemeClr val="tx1"/>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51723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27036" t="21291" r="55522" b="49071"/>
          <a:stretch>
            <a:fillRect/>
          </a:stretch>
        </p:blipFill>
        <p:spPr bwMode="auto">
          <a:xfrm rot="337423">
            <a:off x="2000610" y="430385"/>
            <a:ext cx="2092764" cy="19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8763" y="2338705"/>
            <a:ext cx="5136940" cy="3456384"/>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rgbClr val="FF0000"/>
                </a:solidFill>
                <a:latin typeface="Arial" panose="020B0604020202020204" pitchFamily="34" charset="0"/>
                <a:cs typeface="Arial" panose="020B0604020202020204" pitchFamily="34" charset="0"/>
              </a:rPr>
              <a:t>There is a smoker in your community who </a:t>
            </a:r>
            <a:r>
              <a:rPr lang="en-GB" sz="3200" b="1" u="sng" dirty="0">
                <a:solidFill>
                  <a:srgbClr val="FF0000"/>
                </a:solidFill>
                <a:latin typeface="Arial" panose="020B0604020202020204" pitchFamily="34" charset="0"/>
                <a:cs typeface="Arial" panose="020B0604020202020204" pitchFamily="34" charset="0"/>
              </a:rPr>
              <a:t>you</a:t>
            </a:r>
            <a:r>
              <a:rPr lang="en-GB" sz="3200" dirty="0">
                <a:solidFill>
                  <a:srgbClr val="FF0000"/>
                </a:solidFill>
                <a:latin typeface="Arial" panose="020B0604020202020204" pitchFamily="34" charset="0"/>
                <a:cs typeface="Arial" panose="020B0604020202020204" pitchFamily="34" charset="0"/>
              </a:rPr>
              <a:t> could help to stop smoking </a:t>
            </a:r>
          </a:p>
        </p:txBody>
      </p:sp>
      <p:sp>
        <p:nvSpPr>
          <p:cNvPr id="4" name="Oval 3"/>
          <p:cNvSpPr/>
          <p:nvPr/>
        </p:nvSpPr>
        <p:spPr>
          <a:xfrm>
            <a:off x="4834263" y="332656"/>
            <a:ext cx="4248472" cy="3715459"/>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latin typeface="Arial" panose="020B0604020202020204" pitchFamily="34" charset="0"/>
                <a:cs typeface="Arial" panose="020B0604020202020204" pitchFamily="34" charset="0"/>
              </a:rPr>
              <a:t>Millions of smokers have successfully quit</a:t>
            </a:r>
          </a:p>
        </p:txBody>
      </p:sp>
      <p:sp>
        <p:nvSpPr>
          <p:cNvPr id="6" name="Slide Number Placeholder 4"/>
          <p:cNvSpPr>
            <a:spLocks noGrp="1"/>
          </p:cNvSpPr>
          <p:nvPr>
            <p:ph type="sldNum" sz="quarter" idx="12"/>
          </p:nvPr>
        </p:nvSpPr>
        <p:spPr>
          <a:xfrm>
            <a:off x="6660232" y="260648"/>
            <a:ext cx="2133600" cy="365125"/>
          </a:xfrm>
        </p:spPr>
        <p:txBody>
          <a:bodyPr/>
          <a:lstStyle/>
          <a:p>
            <a:fld id="{3177ABA4-2BDF-4625-BBD8-A8E0AE225C53}" type="slidenum">
              <a:rPr lang="en-GB" sz="2000" smtClean="0">
                <a:solidFill>
                  <a:schemeClr val="tx1"/>
                </a:solidFill>
              </a:rPr>
              <a:t>22</a:t>
            </a:fld>
            <a:endParaRPr lang="en-GB" sz="2000" dirty="0">
              <a:solidFill>
                <a:schemeClr val="tx1"/>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1723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255" y="2454791"/>
            <a:ext cx="6419056" cy="830193"/>
          </a:xfrm>
        </p:spPr>
        <p:txBody>
          <a:bodyPr>
            <a:normAutofit fontScale="90000"/>
          </a:bodyPr>
          <a:lstStyle/>
          <a:p>
            <a:r>
              <a:rPr lang="en-GB" sz="4900" b="1" dirty="0">
                <a:solidFill>
                  <a:srgbClr val="0070C0"/>
                </a:solidFill>
                <a:latin typeface="Arial" panose="020B0604020202020204" pitchFamily="34" charset="0"/>
                <a:cs typeface="Arial" panose="020B0604020202020204" pitchFamily="34" charset="0"/>
              </a:rPr>
              <a:t>What we will be doing? </a:t>
            </a:r>
            <a:r>
              <a:rPr lang="en-GB" b="1" dirty="0">
                <a:solidFill>
                  <a:srgbClr val="0070C0"/>
                </a:solidFill>
                <a:latin typeface="Arial" panose="020B0604020202020204" pitchFamily="34" charset="0"/>
                <a:cs typeface="Arial" panose="020B0604020202020204" pitchFamily="34" charset="0"/>
              </a:rPr>
              <a:t/>
            </a:r>
            <a:br>
              <a:rPr lang="en-GB" b="1" dirty="0">
                <a:solidFill>
                  <a:srgbClr val="0070C0"/>
                </a:solidFill>
                <a:latin typeface="Arial" panose="020B0604020202020204" pitchFamily="34" charset="0"/>
                <a:cs typeface="Arial" panose="020B0604020202020204" pitchFamily="34" charset="0"/>
              </a:rPr>
            </a:br>
            <a:endParaRPr lang="en-GB" dirty="0">
              <a:solidFill>
                <a:srgbClr val="0070C0"/>
              </a:solidFill>
            </a:endParaRPr>
          </a:p>
        </p:txBody>
      </p:sp>
      <p:sp>
        <p:nvSpPr>
          <p:cNvPr id="6" name="Rounded Rectangle 5"/>
          <p:cNvSpPr/>
          <p:nvPr/>
        </p:nvSpPr>
        <p:spPr>
          <a:xfrm>
            <a:off x="1132635" y="235894"/>
            <a:ext cx="2808312" cy="196897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Identify 2-3 people who want to stop </a:t>
            </a:r>
          </a:p>
        </p:txBody>
      </p:sp>
      <p:sp>
        <p:nvSpPr>
          <p:cNvPr id="7" name="Rounded Rectangle 6"/>
          <p:cNvSpPr/>
          <p:nvPr/>
        </p:nvSpPr>
        <p:spPr>
          <a:xfrm>
            <a:off x="5254276" y="235894"/>
            <a:ext cx="3120604" cy="196897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Get your teacher to ask them would they like our support</a:t>
            </a:r>
          </a:p>
        </p:txBody>
      </p:sp>
      <p:sp>
        <p:nvSpPr>
          <p:cNvPr id="8" name="Rounded Rectangle 7"/>
          <p:cNvSpPr/>
          <p:nvPr/>
        </p:nvSpPr>
        <p:spPr>
          <a:xfrm>
            <a:off x="4484168" y="2965373"/>
            <a:ext cx="4104456" cy="2448272"/>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Find out all about them </a:t>
            </a:r>
          </a:p>
          <a:p>
            <a:pPr marL="457200" indent="-457200" algn="ctr">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Invite them into your classroom</a:t>
            </a:r>
          </a:p>
          <a:p>
            <a:pPr marL="457200" indent="-457200" algn="ctr">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Send them a questionnaire</a:t>
            </a:r>
          </a:p>
        </p:txBody>
      </p:sp>
      <p:sp>
        <p:nvSpPr>
          <p:cNvPr id="9" name="Rounded Rectangle 8"/>
          <p:cNvSpPr/>
          <p:nvPr/>
        </p:nvSpPr>
        <p:spPr>
          <a:xfrm>
            <a:off x="467257" y="2944820"/>
            <a:ext cx="3672408" cy="261678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During their 1</a:t>
            </a:r>
            <a:r>
              <a:rPr lang="en-GB" sz="2800" baseline="30000" dirty="0">
                <a:solidFill>
                  <a:prstClr val="black"/>
                </a:solidFill>
                <a:latin typeface="Arial" panose="020B0604020202020204" pitchFamily="34" charset="0"/>
                <a:cs typeface="Arial" panose="020B0604020202020204" pitchFamily="34" charset="0"/>
              </a:rPr>
              <a:t>st</a:t>
            </a:r>
            <a:r>
              <a:rPr lang="en-GB" sz="2800" dirty="0">
                <a:solidFill>
                  <a:prstClr val="black"/>
                </a:solidFill>
                <a:latin typeface="Arial" panose="020B0604020202020204" pitchFamily="34" charset="0"/>
                <a:cs typeface="Arial" panose="020B0604020202020204" pitchFamily="34" charset="0"/>
              </a:rPr>
              <a:t> month we will offer encouragement and motivation to help/support them to stop smoking</a:t>
            </a:r>
          </a:p>
        </p:txBody>
      </p:sp>
      <p:pic>
        <p:nvPicPr>
          <p:cNvPr id="2050"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41181">
            <a:off x="4016887" y="1969"/>
            <a:ext cx="1183516" cy="1547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84688">
            <a:off x="7779810" y="1444209"/>
            <a:ext cx="1055677" cy="1746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91958">
            <a:off x="3717693" y="4787770"/>
            <a:ext cx="1183516" cy="154767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a:xfrm>
            <a:off x="6756114" y="187028"/>
            <a:ext cx="2133600" cy="365125"/>
          </a:xfrm>
        </p:spPr>
        <p:txBody>
          <a:bodyPr/>
          <a:lstStyle/>
          <a:p>
            <a:r>
              <a:rPr lang="en-GB" sz="2000" dirty="0">
                <a:solidFill>
                  <a:schemeClr val="tx1"/>
                </a:solidFill>
              </a:rPr>
              <a:t>23</a:t>
            </a:r>
          </a:p>
        </p:txBody>
      </p:sp>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34450" t="18535" r="32774" b="9914"/>
          <a:stretch>
            <a:fillRect/>
          </a:stretch>
        </p:blipFill>
        <p:spPr bwMode="auto">
          <a:xfrm rot="21371009">
            <a:off x="26315" y="-96030"/>
            <a:ext cx="1421727" cy="174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57096"/>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396" y="556160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00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2048"/>
            <a:ext cx="8219256" cy="588640"/>
          </a:xfrm>
        </p:spPr>
        <p:txBody>
          <a:bodyPr>
            <a:noAutofit/>
          </a:bodyPr>
          <a:lstStyle/>
          <a:p>
            <a:r>
              <a:rPr lang="en-GB" sz="3600" b="1" dirty="0">
                <a:latin typeface="Arial" panose="020B0604020202020204" pitchFamily="34" charset="0"/>
                <a:cs typeface="Arial" panose="020B0604020202020204" pitchFamily="34" charset="0"/>
              </a:rPr>
              <a:t>Timescale - Guide</a:t>
            </a:r>
            <a:endParaRPr lang="en-GB" sz="3600" b="1" dirty="0"/>
          </a:p>
        </p:txBody>
      </p:sp>
      <p:sp>
        <p:nvSpPr>
          <p:cNvPr id="4" name="Content Placeholder 3"/>
          <p:cNvSpPr>
            <a:spLocks noGrp="1"/>
          </p:cNvSpPr>
          <p:nvPr>
            <p:ph idx="1"/>
          </p:nvPr>
        </p:nvSpPr>
        <p:spPr>
          <a:xfrm>
            <a:off x="251520" y="980728"/>
            <a:ext cx="8640960" cy="5877272"/>
          </a:xfrm>
        </p:spPr>
        <p:txBody>
          <a:bodyPr>
            <a:normAutofit/>
          </a:bodyPr>
          <a:lstStyle/>
          <a:p>
            <a:pPr marL="0" indent="0">
              <a:buNone/>
            </a:pPr>
            <a:endParaRPr lang="en-GB" sz="60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sp>
        <p:nvSpPr>
          <p:cNvPr id="2" name="Slide Number Placeholder 1"/>
          <p:cNvSpPr>
            <a:spLocks noGrp="1"/>
          </p:cNvSpPr>
          <p:nvPr>
            <p:ph type="sldNum" sz="quarter" idx="12"/>
          </p:nvPr>
        </p:nvSpPr>
        <p:spPr>
          <a:xfrm>
            <a:off x="6876256" y="188640"/>
            <a:ext cx="2133600" cy="365125"/>
          </a:xfrm>
        </p:spPr>
        <p:txBody>
          <a:bodyPr/>
          <a:lstStyle/>
          <a:p>
            <a:fld id="{3177ABA4-2BDF-4625-BBD8-A8E0AE225C53}" type="slidenum">
              <a:rPr lang="en-GB" sz="2000" smtClean="0">
                <a:solidFill>
                  <a:schemeClr val="tx1"/>
                </a:solidFill>
              </a:rPr>
              <a:pPr/>
              <a:t>24</a:t>
            </a:fld>
            <a:endParaRPr lang="en-GB" sz="2000" dirty="0">
              <a:solidFill>
                <a:schemeClr val="tx1"/>
              </a:solidFill>
            </a:endParaRPr>
          </a:p>
        </p:txBody>
      </p:sp>
      <p:graphicFrame>
        <p:nvGraphicFramePr>
          <p:cNvPr id="6" name="Diagram 5"/>
          <p:cNvGraphicFramePr/>
          <p:nvPr>
            <p:extLst>
              <p:ext uri="{D42A27DB-BD31-4B8C-83A1-F6EECF244321}">
                <p14:modId xmlns:p14="http://schemas.microsoft.com/office/powerpoint/2010/main" val="3850230829"/>
              </p:ext>
            </p:extLst>
          </p:nvPr>
        </p:nvGraphicFramePr>
        <p:xfrm>
          <a:off x="-108520" y="620688"/>
          <a:ext cx="9145016"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0128" y="764704"/>
            <a:ext cx="1031138"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1</a:t>
            </a:r>
          </a:p>
        </p:txBody>
      </p:sp>
      <p:sp>
        <p:nvSpPr>
          <p:cNvPr id="7" name="TextBox 6"/>
          <p:cNvSpPr txBox="1"/>
          <p:nvPr/>
        </p:nvSpPr>
        <p:spPr>
          <a:xfrm>
            <a:off x="402114" y="1772816"/>
            <a:ext cx="960087"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a:t>
            </a:r>
            <a:r>
              <a:rPr lang="en-GB" sz="2000" b="1" dirty="0"/>
              <a:t> 2</a:t>
            </a:r>
          </a:p>
        </p:txBody>
      </p:sp>
      <p:sp>
        <p:nvSpPr>
          <p:cNvPr id="8" name="TextBox 7"/>
          <p:cNvSpPr txBox="1"/>
          <p:nvPr/>
        </p:nvSpPr>
        <p:spPr>
          <a:xfrm>
            <a:off x="516524" y="2852936"/>
            <a:ext cx="847816"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3</a:t>
            </a:r>
          </a:p>
        </p:txBody>
      </p:sp>
      <p:sp>
        <p:nvSpPr>
          <p:cNvPr id="9" name="TextBox 8"/>
          <p:cNvSpPr txBox="1"/>
          <p:nvPr/>
        </p:nvSpPr>
        <p:spPr>
          <a:xfrm>
            <a:off x="378101" y="3861048"/>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4</a:t>
            </a:r>
          </a:p>
        </p:txBody>
      </p:sp>
      <p:sp>
        <p:nvSpPr>
          <p:cNvPr id="10" name="TextBox 9"/>
          <p:cNvSpPr txBox="1"/>
          <p:nvPr/>
        </p:nvSpPr>
        <p:spPr>
          <a:xfrm>
            <a:off x="160483" y="4865969"/>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5</a:t>
            </a:r>
          </a:p>
        </p:txBody>
      </p:sp>
      <p:pic>
        <p:nvPicPr>
          <p:cNvPr id="204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500" y="557385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17" y="565626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30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8435280" cy="850106"/>
          </a:xfrm>
        </p:spPr>
        <p:txBody>
          <a:bodyPr>
            <a:noAutofit/>
          </a:bodyPr>
          <a:lstStyle/>
          <a:p>
            <a:r>
              <a:rPr lang="en-GB" sz="3600" b="1" dirty="0">
                <a:latin typeface="Arial" panose="020B0604020202020204" pitchFamily="34" charset="0"/>
                <a:cs typeface="Arial" panose="020B0604020202020204" pitchFamily="34" charset="0"/>
              </a:rPr>
              <a:t>Timescale – Guide (Continued)</a:t>
            </a:r>
            <a:endParaRPr lang="en-GB" sz="3600" b="1" dirty="0"/>
          </a:p>
        </p:txBody>
      </p:sp>
      <p:sp>
        <p:nvSpPr>
          <p:cNvPr id="2" name="Slide Number Placeholder 1"/>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pPr/>
              <a:t>25</a:t>
            </a:fld>
            <a:endParaRPr lang="en-GB" sz="2000" dirty="0">
              <a:solidFill>
                <a:schemeClr val="tx1"/>
              </a:solidFill>
            </a:endParaRPr>
          </a:p>
        </p:txBody>
      </p:sp>
      <p:graphicFrame>
        <p:nvGraphicFramePr>
          <p:cNvPr id="6" name="Diagram 5"/>
          <p:cNvGraphicFramePr/>
          <p:nvPr>
            <p:extLst>
              <p:ext uri="{D42A27DB-BD31-4B8C-83A1-F6EECF244321}">
                <p14:modId xmlns:p14="http://schemas.microsoft.com/office/powerpoint/2010/main" val="1923146627"/>
              </p:ext>
            </p:extLst>
          </p:nvPr>
        </p:nvGraphicFramePr>
        <p:xfrm>
          <a:off x="0" y="1052736"/>
          <a:ext cx="871296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885" y="1268760"/>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6</a:t>
            </a:r>
          </a:p>
        </p:txBody>
      </p:sp>
      <p:sp>
        <p:nvSpPr>
          <p:cNvPr id="7" name="TextBox 6"/>
          <p:cNvSpPr txBox="1"/>
          <p:nvPr/>
        </p:nvSpPr>
        <p:spPr>
          <a:xfrm>
            <a:off x="395536" y="2354977"/>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7</a:t>
            </a:r>
          </a:p>
        </p:txBody>
      </p:sp>
      <p:sp>
        <p:nvSpPr>
          <p:cNvPr id="8" name="TextBox 7"/>
          <p:cNvSpPr txBox="1"/>
          <p:nvPr/>
        </p:nvSpPr>
        <p:spPr>
          <a:xfrm>
            <a:off x="412812" y="3501008"/>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8</a:t>
            </a:r>
          </a:p>
        </p:txBody>
      </p:sp>
      <p:sp>
        <p:nvSpPr>
          <p:cNvPr id="9" name="TextBox 8"/>
          <p:cNvSpPr txBox="1"/>
          <p:nvPr/>
        </p:nvSpPr>
        <p:spPr>
          <a:xfrm>
            <a:off x="412812" y="4797152"/>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9</a:t>
            </a:r>
          </a:p>
        </p:txBody>
      </p:sp>
      <p:pic>
        <p:nvPicPr>
          <p:cNvPr id="215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5626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500" y="558323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07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a:spLocks noGrp="1"/>
          </p:cNvSpPr>
          <p:nvPr>
            <p:ph type="title"/>
          </p:nvPr>
        </p:nvSpPr>
        <p:spPr>
          <a:xfrm>
            <a:off x="457200" y="274638"/>
            <a:ext cx="8229600" cy="1143000"/>
          </a:xfrm>
        </p:spPr>
        <p:txBody>
          <a:bodyPr/>
          <a:lstStyle/>
          <a:p>
            <a:pPr algn="l"/>
            <a:r>
              <a:rPr lang="en-GB" sz="4400" b="1" dirty="0">
                <a:solidFill>
                  <a:schemeClr val="tx1"/>
                </a:solidFill>
                <a:latin typeface="Arial" panose="020B0604020202020204" pitchFamily="34" charset="0"/>
                <a:cs typeface="Arial" panose="020B0604020202020204" pitchFamily="34" charset="0"/>
              </a:rPr>
              <a:t>Let’s get started! </a:t>
            </a:r>
          </a:p>
        </p:txBody>
      </p:sp>
      <p:sp>
        <p:nvSpPr>
          <p:cNvPr id="3" name="Slide Number Placeholder 3"/>
          <p:cNvSpPr>
            <a:spLocks noGrp="1"/>
          </p:cNvSpPr>
          <p:nvPr>
            <p:ph type="sldNum" sz="quarter" idx="12"/>
          </p:nvPr>
        </p:nvSpPr>
        <p:spPr>
          <a:xfrm>
            <a:off x="6876256" y="255563"/>
            <a:ext cx="2133600" cy="365125"/>
          </a:xfrm>
        </p:spPr>
        <p:txBody>
          <a:bodyPr/>
          <a:lstStyle/>
          <a:p>
            <a:fld id="{3177ABA4-2BDF-4625-BBD8-A8E0AE225C53}" type="slidenum">
              <a:rPr lang="en-GB" sz="2000" smtClean="0">
                <a:solidFill>
                  <a:schemeClr val="tx1"/>
                </a:solidFill>
              </a:rPr>
              <a:t>26</a:t>
            </a:fld>
            <a:endParaRPr lang="en-GB" sz="2000" dirty="0">
              <a:solidFill>
                <a:schemeClr val="tx1"/>
              </a:solidFill>
            </a:endParaRPr>
          </a:p>
        </p:txBody>
      </p:sp>
      <p:sp>
        <p:nvSpPr>
          <p:cNvPr id="4" name="Rounded Rectangle 3"/>
          <p:cNvSpPr/>
          <p:nvPr/>
        </p:nvSpPr>
        <p:spPr>
          <a:xfrm>
            <a:off x="720597" y="1797753"/>
            <a:ext cx="6942074" cy="369306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b="1" dirty="0">
                <a:solidFill>
                  <a:schemeClr val="accent4">
                    <a:lumMod val="75000"/>
                  </a:schemeClr>
                </a:solidFill>
                <a:latin typeface="Arial" panose="020B0604020202020204" pitchFamily="34" charset="0"/>
                <a:cs typeface="Arial" panose="020B0604020202020204" pitchFamily="34" charset="0"/>
              </a:rPr>
              <a:t>Are you going to make a real difference to someone in your community? You might save lives!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5488" flipH="1">
            <a:off x="6222910" y="474317"/>
            <a:ext cx="2088275" cy="205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4136"/>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rot="965400">
            <a:off x="-90669" y="385056"/>
            <a:ext cx="5271058" cy="4149218"/>
          </a:xfrm>
          <a:prstGeom prst="irregularSeal2">
            <a:avLst/>
          </a:prstGeom>
          <a:ln w="57150"/>
        </p:spPr>
        <p:style>
          <a:lnRef idx="2">
            <a:schemeClr val="accent6"/>
          </a:lnRef>
          <a:fillRef idx="1">
            <a:schemeClr val="lt1"/>
          </a:fillRef>
          <a:effectRef idx="0">
            <a:schemeClr val="accent6"/>
          </a:effectRef>
          <a:fontRef idx="minor">
            <a:schemeClr val="dk1"/>
          </a:fontRef>
        </p:style>
        <p:txBody>
          <a:bodyPr wrap="none"/>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sz="4400" dirty="0">
                <a:solidFill>
                  <a:prstClr val="black"/>
                </a:solidFill>
              </a:rPr>
              <a:t>			</a:t>
            </a:r>
          </a:p>
          <a:p>
            <a:pPr marL="0" indent="0" algn="ctr">
              <a:buFont typeface="Arial" charset="0"/>
              <a:buNone/>
              <a:defRPr/>
            </a:pPr>
            <a:endParaRPr lang="en-GB" altLang="en-US" sz="4400" dirty="0">
              <a:solidFill>
                <a:prstClr val="black"/>
              </a:solidFill>
              <a:latin typeface="Arial" charset="0"/>
            </a:endParaRPr>
          </a:p>
          <a:p>
            <a:pPr>
              <a:defRPr/>
            </a:pPr>
            <a:endParaRPr lang="en-GB" dirty="0">
              <a:solidFill>
                <a:prstClr val="black"/>
              </a:solidFill>
            </a:endParaRPr>
          </a:p>
        </p:txBody>
      </p:sp>
      <p:sp>
        <p:nvSpPr>
          <p:cNvPr id="3" name="Content Placeholder 2"/>
          <p:cNvSpPr>
            <a:spLocks noGrp="1"/>
          </p:cNvSpPr>
          <p:nvPr>
            <p:ph idx="1"/>
          </p:nvPr>
        </p:nvSpPr>
        <p:spPr>
          <a:xfrm>
            <a:off x="217239" y="189904"/>
            <a:ext cx="8229600" cy="1638300"/>
          </a:xfrm>
        </p:spPr>
        <p:txBody>
          <a:bodyPr>
            <a:normAutofit fontScale="40000" lnSpcReduction="20000"/>
          </a:bodyPr>
          <a:lstStyle/>
          <a:p>
            <a:pPr marL="0" indent="0" algn="ctr">
              <a:buFont typeface="Arial" charset="0"/>
              <a:buNone/>
              <a:defRPr/>
            </a:pPr>
            <a:r>
              <a:rPr lang="en-GB" sz="9300" b="1" dirty="0">
                <a:latin typeface="Arial" panose="020B0604020202020204" pitchFamily="34" charset="0"/>
                <a:cs typeface="Arial" panose="020B0604020202020204" pitchFamily="34" charset="0"/>
              </a:rPr>
              <a:t>Finding your local smokers who want to ‘quit’</a:t>
            </a:r>
          </a:p>
          <a:p>
            <a:pPr marL="0" indent="0" algn="ctr">
              <a:buFont typeface="Arial" charset="0"/>
              <a:buNone/>
              <a:defRPr/>
            </a:pPr>
            <a:endParaRPr lang="en-GB" sz="5200" b="1" dirty="0">
              <a:solidFill>
                <a:srgbClr val="00B0F0"/>
              </a:solidFill>
              <a:latin typeface="Arial" panose="020B0604020202020204" pitchFamily="34" charset="0"/>
              <a:cs typeface="Arial" panose="020B0604020202020204" pitchFamily="34" charset="0"/>
            </a:endParaRPr>
          </a:p>
          <a:p>
            <a:pPr marL="0" indent="0" algn="ctr">
              <a:buFont typeface="Arial" charset="0"/>
              <a:buNone/>
              <a:defRPr/>
            </a:pPr>
            <a:r>
              <a:rPr lang="en-GB" sz="4400" dirty="0"/>
              <a:t>			</a:t>
            </a:r>
          </a:p>
          <a:p>
            <a:pPr marL="0" indent="0" algn="ctr">
              <a:buFont typeface="Arial" charset="0"/>
              <a:buNone/>
              <a:defRPr/>
            </a:pPr>
            <a:endParaRPr lang="en-GB" altLang="en-US" sz="4400" dirty="0">
              <a:latin typeface="Arial" charset="0"/>
            </a:endParaRPr>
          </a:p>
          <a:p>
            <a:pPr>
              <a:defRPr/>
            </a:pPr>
            <a:endParaRPr lang="en-GB" dirty="0"/>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l="4701" t="14735" r="58737" b="18555"/>
          <a:stretch>
            <a:fillRect/>
          </a:stretch>
        </p:blipFill>
        <p:spPr bwMode="auto">
          <a:xfrm>
            <a:off x="2164427" y="3439519"/>
            <a:ext cx="3275012"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TextBox 7"/>
          <p:cNvSpPr txBox="1">
            <a:spLocks noChangeArrowheads="1"/>
          </p:cNvSpPr>
          <p:nvPr/>
        </p:nvSpPr>
        <p:spPr bwMode="auto">
          <a:xfrm rot="-284921">
            <a:off x="697261" y="1635580"/>
            <a:ext cx="331011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2600" dirty="0">
                <a:solidFill>
                  <a:prstClr val="black"/>
                </a:solidFill>
              </a:rPr>
              <a:t>Who? Someone in your school, town, local area who wants to stop smoking</a:t>
            </a:r>
          </a:p>
          <a:p>
            <a:pPr>
              <a:spcBef>
                <a:spcPct val="0"/>
              </a:spcBef>
              <a:buFontTx/>
              <a:buNone/>
            </a:pPr>
            <a:endParaRPr lang="en-GB" altLang="en-US" sz="1800" dirty="0">
              <a:solidFill>
                <a:prstClr val="black"/>
              </a:solidFill>
            </a:endParaRPr>
          </a:p>
        </p:txBody>
      </p:sp>
      <p:sp>
        <p:nvSpPr>
          <p:cNvPr id="8" name="Content Placeholder 2"/>
          <p:cNvSpPr txBox="1">
            <a:spLocks/>
          </p:cNvSpPr>
          <p:nvPr/>
        </p:nvSpPr>
        <p:spPr bwMode="auto">
          <a:xfrm rot="3293794">
            <a:off x="4813891" y="1689262"/>
            <a:ext cx="4242773" cy="3816866"/>
          </a:xfrm>
          <a:prstGeom prst="irregularSeal2">
            <a:avLst/>
          </a:prstGeom>
          <a:ln w="57150"/>
        </p:spPr>
        <p:style>
          <a:lnRef idx="2">
            <a:schemeClr val="accent6"/>
          </a:lnRef>
          <a:fillRef idx="1">
            <a:schemeClr val="lt1"/>
          </a:fillRef>
          <a:effectRef idx="0">
            <a:schemeClr val="accent6"/>
          </a:effectRef>
          <a:fontRef idx="minor">
            <a:schemeClr val="dk1"/>
          </a:fontRef>
        </p:style>
        <p:txBody>
          <a:bodyPr wrap="none"/>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sz="4400" dirty="0">
                <a:solidFill>
                  <a:prstClr val="black"/>
                </a:solidFill>
              </a:rPr>
              <a:t>			</a:t>
            </a:r>
          </a:p>
          <a:p>
            <a:pPr marL="0" indent="0" algn="ctr">
              <a:buFont typeface="Arial" charset="0"/>
              <a:buNone/>
              <a:defRPr/>
            </a:pPr>
            <a:endParaRPr lang="en-GB" altLang="en-US" sz="4400" dirty="0">
              <a:solidFill>
                <a:prstClr val="black"/>
              </a:solidFill>
              <a:latin typeface="Arial" charset="0"/>
            </a:endParaRPr>
          </a:p>
          <a:p>
            <a:pPr>
              <a:defRPr/>
            </a:pPr>
            <a:endParaRPr lang="en-GB" dirty="0">
              <a:solidFill>
                <a:prstClr val="black"/>
              </a:solidFill>
            </a:endParaRPr>
          </a:p>
        </p:txBody>
      </p:sp>
      <p:sp>
        <p:nvSpPr>
          <p:cNvPr id="9" name="TextBox 7"/>
          <p:cNvSpPr txBox="1">
            <a:spLocks noChangeArrowheads="1"/>
          </p:cNvSpPr>
          <p:nvPr/>
        </p:nvSpPr>
        <p:spPr bwMode="auto">
          <a:xfrm rot="1060778">
            <a:off x="5194584" y="2831925"/>
            <a:ext cx="348138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2600" dirty="0">
                <a:solidFill>
                  <a:prstClr val="black"/>
                </a:solidFill>
              </a:rPr>
              <a:t>How will you find them?</a:t>
            </a:r>
          </a:p>
          <a:p>
            <a:pPr algn="ctr">
              <a:spcBef>
                <a:spcPct val="0"/>
              </a:spcBef>
              <a:buFontTx/>
              <a:buNone/>
            </a:pPr>
            <a:r>
              <a:rPr lang="en-GB" altLang="en-US" sz="2600" dirty="0">
                <a:solidFill>
                  <a:prstClr val="black"/>
                </a:solidFill>
              </a:rPr>
              <a:t>Ask in school, at home etc. </a:t>
            </a:r>
            <a:endParaRPr lang="en-GB" altLang="en-US" sz="1800" dirty="0">
              <a:solidFill>
                <a:prstClr val="black"/>
              </a:solidFill>
            </a:endParaRPr>
          </a:p>
        </p:txBody>
      </p:sp>
      <p:sp>
        <p:nvSpPr>
          <p:cNvPr id="2" name="Slide Number Placeholder 1"/>
          <p:cNvSpPr>
            <a:spLocks noGrp="1"/>
          </p:cNvSpPr>
          <p:nvPr>
            <p:ph type="sldNum" sz="quarter" idx="12"/>
          </p:nvPr>
        </p:nvSpPr>
        <p:spPr>
          <a:xfrm>
            <a:off x="6900448" y="197743"/>
            <a:ext cx="2133600" cy="365125"/>
          </a:xfrm>
        </p:spPr>
        <p:txBody>
          <a:bodyPr/>
          <a:lstStyle/>
          <a:p>
            <a:fld id="{3177ABA4-2BDF-4625-BBD8-A8E0AE225C53}" type="slidenum">
              <a:rPr lang="en-GB" sz="2000" smtClean="0">
                <a:solidFill>
                  <a:schemeClr val="tx1"/>
                </a:solidFill>
              </a:rPr>
              <a:pPr/>
              <a:t>27</a:t>
            </a:fld>
            <a:endParaRPr lang="en-GB" sz="2000">
              <a:solidFill>
                <a:schemeClr val="tx1"/>
              </a:solidFill>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9860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640" y="555698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8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67544" y="188640"/>
            <a:ext cx="8229600" cy="922114"/>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Finding out about your </a:t>
            </a:r>
            <a:br>
              <a:rPr lang="en-GB" sz="4000" b="1" dirty="0">
                <a:solidFill>
                  <a:schemeClr val="tx1"/>
                </a:solidFill>
                <a:latin typeface="Arial" panose="020B0604020202020204" pitchFamily="34" charset="0"/>
                <a:cs typeface="Arial" panose="020B0604020202020204" pitchFamily="34" charset="0"/>
              </a:rPr>
            </a:br>
            <a:r>
              <a:rPr lang="en-GB" sz="4000" b="1" dirty="0">
                <a:solidFill>
                  <a:schemeClr val="tx1"/>
                </a:solidFill>
                <a:latin typeface="Arial" panose="020B0604020202020204" pitchFamily="34" charset="0"/>
                <a:cs typeface="Arial" panose="020B0604020202020204" pitchFamily="34" charset="0"/>
              </a:rPr>
              <a:t>‘Stop Smoking Champions’</a:t>
            </a:r>
            <a:endParaRPr lang="en-GB" sz="4000" b="1" dirty="0">
              <a:solidFill>
                <a:schemeClr val="tx1"/>
              </a:solidFill>
            </a:endParaRPr>
          </a:p>
        </p:txBody>
      </p:sp>
      <p:sp>
        <p:nvSpPr>
          <p:cNvPr id="3" name="Slide Number Placeholder 1"/>
          <p:cNvSpPr>
            <a:spLocks noGrp="1"/>
          </p:cNvSpPr>
          <p:nvPr>
            <p:ph type="sldNum" sz="quarter" idx="12"/>
          </p:nvPr>
        </p:nvSpPr>
        <p:spPr>
          <a:xfrm>
            <a:off x="6929003" y="60953"/>
            <a:ext cx="2133600" cy="365125"/>
          </a:xfrm>
        </p:spPr>
        <p:txBody>
          <a:bodyPr/>
          <a:lstStyle/>
          <a:p>
            <a:fld id="{3177ABA4-2BDF-4625-BBD8-A8E0AE225C53}" type="slidenum">
              <a:rPr lang="en-GB" sz="2000" smtClean="0">
                <a:solidFill>
                  <a:schemeClr val="tx1"/>
                </a:solidFill>
              </a:rPr>
              <a:pPr/>
              <a:t>28</a:t>
            </a:fld>
            <a:endParaRPr lang="en-GB" sz="2000" dirty="0">
              <a:solidFill>
                <a:schemeClr val="tx1"/>
              </a:solidFill>
            </a:endParaRPr>
          </a:p>
        </p:txBody>
      </p:sp>
      <p:sp>
        <p:nvSpPr>
          <p:cNvPr id="4" name="Rounded Rectangle 3"/>
          <p:cNvSpPr/>
          <p:nvPr/>
        </p:nvSpPr>
        <p:spPr>
          <a:xfrm>
            <a:off x="1914637" y="1340768"/>
            <a:ext cx="6984776" cy="2016224"/>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Interview your champion or send them out a questionnaire to find out information about their smoking habits</a:t>
            </a:r>
          </a:p>
        </p:txBody>
      </p:sp>
      <p:sp>
        <p:nvSpPr>
          <p:cNvPr id="5" name="Rounded Rectangle 4"/>
          <p:cNvSpPr/>
          <p:nvPr/>
        </p:nvSpPr>
        <p:spPr>
          <a:xfrm>
            <a:off x="790419" y="3570329"/>
            <a:ext cx="5904656" cy="2016224"/>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You will be using the information that they give you to help them to stop smoking</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l="4701" t="14735" r="58737" b="18555"/>
          <a:stretch>
            <a:fillRect/>
          </a:stretch>
        </p:blipFill>
        <p:spPr bwMode="auto">
          <a:xfrm>
            <a:off x="119906" y="1556792"/>
            <a:ext cx="2016968" cy="206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 y="5586553"/>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01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Questions to ask your</a:t>
            </a:r>
            <a:br>
              <a:rPr lang="en-GB" sz="4000" b="1" dirty="0">
                <a:solidFill>
                  <a:schemeClr val="tx1"/>
                </a:solidFill>
                <a:latin typeface="Arial" panose="020B0604020202020204" pitchFamily="34" charset="0"/>
                <a:cs typeface="Arial" panose="020B0604020202020204" pitchFamily="34" charset="0"/>
              </a:rPr>
            </a:br>
            <a:r>
              <a:rPr lang="en-GB" sz="4000" b="1" dirty="0">
                <a:solidFill>
                  <a:schemeClr val="tx1"/>
                </a:solidFill>
                <a:latin typeface="Arial" panose="020B0604020202020204" pitchFamily="34" charset="0"/>
                <a:cs typeface="Arial" panose="020B0604020202020204" pitchFamily="34" charset="0"/>
              </a:rPr>
              <a:t> ‘Stop Smoking Champion’</a:t>
            </a:r>
          </a:p>
        </p:txBody>
      </p:sp>
      <p:sp>
        <p:nvSpPr>
          <p:cNvPr id="3" name="Slide Number Placeholder 3"/>
          <p:cNvSpPr>
            <a:spLocks noGrp="1"/>
          </p:cNvSpPr>
          <p:nvPr>
            <p:ph type="sldNum" sz="quarter" idx="12"/>
          </p:nvPr>
        </p:nvSpPr>
        <p:spPr>
          <a:xfrm>
            <a:off x="6804248" y="188640"/>
            <a:ext cx="2133600" cy="365125"/>
          </a:xfrm>
        </p:spPr>
        <p:txBody>
          <a:bodyPr/>
          <a:lstStyle/>
          <a:p>
            <a:fld id="{3177ABA4-2BDF-4625-BBD8-A8E0AE225C53}" type="slidenum">
              <a:rPr lang="en-GB" sz="2000" smtClean="0">
                <a:solidFill>
                  <a:prstClr val="black"/>
                </a:solidFill>
              </a:rPr>
              <a:pPr/>
              <a:t>29</a:t>
            </a:fld>
            <a:endParaRPr lang="en-GB" sz="2000" dirty="0">
              <a:solidFill>
                <a:prstClr val="black"/>
              </a:solidFill>
            </a:endParaRPr>
          </a:p>
        </p:txBody>
      </p:sp>
      <p:sp>
        <p:nvSpPr>
          <p:cNvPr id="4" name="Content Placeholder 2"/>
          <p:cNvSpPr>
            <a:spLocks noGrp="1"/>
          </p:cNvSpPr>
          <p:nvPr>
            <p:ph idx="1"/>
          </p:nvPr>
        </p:nvSpPr>
        <p:spPr>
          <a:xfrm>
            <a:off x="179512" y="1412776"/>
            <a:ext cx="8964488" cy="4997152"/>
          </a:xfrm>
        </p:spPr>
        <p:txBody>
          <a:bodyPr>
            <a:normAutofit/>
          </a:bodyPr>
          <a:lstStyle/>
          <a:p>
            <a:r>
              <a:rPr lang="en-GB" sz="2800" dirty="0">
                <a:solidFill>
                  <a:srgbClr val="0070C0"/>
                </a:solidFill>
                <a:latin typeface="Arial" panose="020B0604020202020204" pitchFamily="34" charset="0"/>
                <a:cs typeface="Arial" panose="020B0604020202020204" pitchFamily="34" charset="0"/>
              </a:rPr>
              <a:t>How long have you been a smoker?</a:t>
            </a:r>
          </a:p>
          <a:p>
            <a:r>
              <a:rPr lang="en-GB" sz="2800" dirty="0">
                <a:solidFill>
                  <a:srgbClr val="0070C0"/>
                </a:solidFill>
                <a:latin typeface="Arial" panose="020B0604020202020204" pitchFamily="34" charset="0"/>
                <a:cs typeface="Arial" panose="020B0604020202020204" pitchFamily="34" charset="0"/>
              </a:rPr>
              <a:t>How many cigarettes do you smoke per day?</a:t>
            </a:r>
          </a:p>
          <a:p>
            <a:r>
              <a:rPr lang="en-GB" sz="2800" dirty="0">
                <a:solidFill>
                  <a:srgbClr val="0070C0"/>
                </a:solidFill>
                <a:latin typeface="Arial" panose="020B0604020202020204" pitchFamily="34" charset="0"/>
                <a:cs typeface="Arial" panose="020B0604020202020204" pitchFamily="34" charset="0"/>
              </a:rPr>
              <a:t>Have you tried to stop before?</a:t>
            </a:r>
          </a:p>
          <a:p>
            <a:r>
              <a:rPr lang="en-GB" sz="2800" dirty="0">
                <a:solidFill>
                  <a:srgbClr val="0070C0"/>
                </a:solidFill>
                <a:latin typeface="Arial" panose="020B0604020202020204" pitchFamily="34" charset="0"/>
                <a:cs typeface="Arial" panose="020B0604020202020204" pitchFamily="34" charset="0"/>
              </a:rPr>
              <a:t>How hard was it to stop? </a:t>
            </a:r>
          </a:p>
          <a:p>
            <a:r>
              <a:rPr lang="en-GB" sz="2800" dirty="0">
                <a:solidFill>
                  <a:srgbClr val="0070C0"/>
                </a:solidFill>
                <a:latin typeface="Arial" panose="020B0604020202020204" pitchFamily="34" charset="0"/>
                <a:cs typeface="Arial" panose="020B0604020202020204" pitchFamily="34" charset="0"/>
              </a:rPr>
              <a:t>Why did you not succeed/give up?</a:t>
            </a:r>
          </a:p>
          <a:p>
            <a:r>
              <a:rPr lang="en-GB" sz="2800" dirty="0">
                <a:solidFill>
                  <a:srgbClr val="0070C0"/>
                </a:solidFill>
                <a:latin typeface="Arial" panose="020B0604020202020204" pitchFamily="34" charset="0"/>
                <a:cs typeface="Arial" panose="020B0604020202020204" pitchFamily="34" charset="0"/>
              </a:rPr>
              <a:t>Why are you stopping smoking now?</a:t>
            </a:r>
          </a:p>
          <a:p>
            <a:r>
              <a:rPr lang="en-GB" sz="2800" dirty="0">
                <a:solidFill>
                  <a:srgbClr val="0070C0"/>
                </a:solidFill>
                <a:latin typeface="Arial" panose="020B0604020202020204" pitchFamily="34" charset="0"/>
                <a:cs typeface="Arial" panose="020B0604020202020204" pitchFamily="34" charset="0"/>
              </a:rPr>
              <a:t>How can we help?</a:t>
            </a:r>
          </a:p>
          <a:p>
            <a:r>
              <a:rPr lang="en-GB" sz="2800" dirty="0">
                <a:solidFill>
                  <a:srgbClr val="0070C0"/>
                </a:solidFill>
                <a:latin typeface="Arial" panose="020B0604020202020204" pitchFamily="34" charset="0"/>
                <a:cs typeface="Arial" panose="020B0604020202020204" pitchFamily="34" charset="0"/>
              </a:rPr>
              <a:t>Do you smoke in your home or around other people?</a:t>
            </a: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3079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l="12903" t="25552" r="31030" b="14462"/>
          <a:stretch>
            <a:fillRect/>
          </a:stretch>
        </p:blipFill>
        <p:spPr bwMode="auto">
          <a:xfrm>
            <a:off x="254000" y="260350"/>
            <a:ext cx="5616575"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rot="670811">
            <a:off x="5552809" y="716281"/>
            <a:ext cx="3384550" cy="1789507"/>
          </a:xfrm>
          <a:prstGeom prst="round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latin typeface="Arial" panose="020B0604020202020204" pitchFamily="34" charset="0"/>
                <a:cs typeface="Arial" panose="020B0604020202020204" pitchFamily="34" charset="0"/>
              </a:rPr>
              <a:t>First Official Role…</a:t>
            </a:r>
          </a:p>
          <a:p>
            <a:pPr algn="ctr">
              <a:defRPr/>
            </a:pPr>
            <a:r>
              <a:rPr lang="en-GB" sz="2800" dirty="0">
                <a:solidFill>
                  <a:schemeClr val="tx1"/>
                </a:solidFill>
                <a:latin typeface="Arial" panose="020B0604020202020204" pitchFamily="34" charset="0"/>
                <a:cs typeface="Arial" panose="020B0604020202020204" pitchFamily="34" charset="0"/>
              </a:rPr>
              <a:t>Sign your </a:t>
            </a:r>
          </a:p>
          <a:p>
            <a:pPr algn="ctr">
              <a:defRPr/>
            </a:pPr>
            <a:r>
              <a:rPr lang="en-GB" sz="2800" dirty="0">
                <a:solidFill>
                  <a:schemeClr val="tx1"/>
                </a:solidFill>
                <a:latin typeface="Arial" panose="020B0604020202020204" pitchFamily="34" charset="0"/>
                <a:cs typeface="Arial" panose="020B0604020202020204" pitchFamily="34" charset="0"/>
              </a:rPr>
              <a:t>Membership Cards</a:t>
            </a:r>
          </a:p>
        </p:txBody>
      </p:sp>
      <p:sp>
        <p:nvSpPr>
          <p:cNvPr id="4" name="Content Placeholder 2"/>
          <p:cNvSpPr>
            <a:spLocks noGrp="1"/>
          </p:cNvSpPr>
          <p:nvPr>
            <p:ph idx="1"/>
          </p:nvPr>
        </p:nvSpPr>
        <p:spPr>
          <a:xfrm>
            <a:off x="457200" y="3789363"/>
            <a:ext cx="8229600" cy="2336800"/>
          </a:xfrm>
        </p:spPr>
        <p:txBody>
          <a:bodyPr/>
          <a:lstStyle/>
          <a:p>
            <a:pPr marL="0" indent="0" algn="ctr">
              <a:buFont typeface="Arial" charset="0"/>
              <a:buNone/>
              <a:defRPr/>
            </a:pPr>
            <a:r>
              <a:rPr lang="en-GB" sz="2800" dirty="0">
                <a:latin typeface="Arial" panose="020B0604020202020204" pitchFamily="34" charset="0"/>
                <a:cs typeface="Arial" panose="020B0604020202020204" pitchFamily="34" charset="0"/>
              </a:rPr>
              <a:t>This is your Smokebusters membership card</a:t>
            </a:r>
          </a:p>
          <a:p>
            <a:pPr>
              <a:defRPr/>
            </a:pPr>
            <a:endParaRPr lang="en-GB" dirty="0">
              <a:latin typeface="Arial" panose="020B0604020202020204" pitchFamily="34" charset="0"/>
              <a:cs typeface="Arial" panose="020B0604020202020204" pitchFamily="34" charset="0"/>
            </a:endParaRPr>
          </a:p>
          <a:p>
            <a:pPr marL="0" indent="0" algn="ctr">
              <a:buFont typeface="Arial" charset="0"/>
              <a:buNone/>
              <a:defRPr/>
            </a:pPr>
            <a:r>
              <a:rPr lang="en-GB" sz="2800" dirty="0">
                <a:latin typeface="Arial" panose="020B0604020202020204" pitchFamily="34" charset="0"/>
                <a:cs typeface="Arial" panose="020B0604020202020204" pitchFamily="34" charset="0"/>
              </a:rPr>
              <a:t>Sign it and use it to identify who you are when you carry out official Smokebusters duties!</a:t>
            </a:r>
          </a:p>
        </p:txBody>
      </p:sp>
      <p:sp>
        <p:nvSpPr>
          <p:cNvPr id="5" name="Slide Number Placeholder 1"/>
          <p:cNvSpPr>
            <a:spLocks noGrp="1"/>
          </p:cNvSpPr>
          <p:nvPr>
            <p:ph type="sldNum" sz="quarter" idx="12"/>
          </p:nvPr>
        </p:nvSpPr>
        <p:spPr>
          <a:xfrm>
            <a:off x="6732240" y="222574"/>
            <a:ext cx="2133600" cy="365125"/>
          </a:xfrm>
        </p:spPr>
        <p:txBody>
          <a:bodyPr/>
          <a:lstStyle/>
          <a:p>
            <a:fld id="{3177ABA4-2BDF-4625-BBD8-A8E0AE225C53}" type="slidenum">
              <a:rPr lang="en-GB" sz="2000" smtClean="0">
                <a:solidFill>
                  <a:schemeClr val="tx1"/>
                </a:solidFill>
              </a:rPr>
              <a:t>3</a:t>
            </a:fld>
            <a:endParaRPr lang="en-GB" sz="2000" dirty="0">
              <a:solidFill>
                <a:schemeClr val="tx1"/>
              </a:solidFill>
            </a:endParaRPr>
          </a:p>
        </p:txBody>
      </p:sp>
      <p:pic>
        <p:nvPicPr>
          <p:cNvPr id="6" name="Picture 5"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535625"/>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3803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a:latin typeface="Arial" panose="020B0604020202020204" pitchFamily="34" charset="0"/>
                <a:cs typeface="Arial" panose="020B0604020202020204" pitchFamily="34" charset="0"/>
              </a:rPr>
              <a:t>Support Letter No 1</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4)</a:t>
            </a:r>
          </a:p>
        </p:txBody>
      </p:sp>
      <p:sp>
        <p:nvSpPr>
          <p:cNvPr id="3" name="Content Placeholder 2"/>
          <p:cNvSpPr>
            <a:spLocks noGrp="1"/>
          </p:cNvSpPr>
          <p:nvPr>
            <p:ph idx="1"/>
          </p:nvPr>
        </p:nvSpPr>
        <p:spPr>
          <a:xfrm>
            <a:off x="179512" y="1314816"/>
            <a:ext cx="8640960" cy="4997152"/>
          </a:xfrm>
        </p:spPr>
        <p:txBody>
          <a:bodyPr>
            <a:normAutofit/>
          </a:bodyPr>
          <a:lstStyle/>
          <a:p>
            <a:pPr marL="0" indent="0">
              <a:buNone/>
            </a:pPr>
            <a:r>
              <a:rPr lang="en-GB" sz="28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Tell them how fantastic they are to take on this challenge and that your whole class are behind them.</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Tell them that they can do it. They may need to find a way to overcome the cravings and to stay away from places where they usually smoke</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of why they wanted to stop smoking and encourage them to stay off them</a:t>
            </a:r>
          </a:p>
        </p:txBody>
      </p:sp>
      <p:sp>
        <p:nvSpPr>
          <p:cNvPr id="4" name="Slide Number Placeholder 3"/>
          <p:cNvSpPr>
            <a:spLocks noGrp="1"/>
          </p:cNvSpPr>
          <p:nvPr>
            <p:ph type="sldNum" sz="quarter" idx="12"/>
          </p:nvPr>
        </p:nvSpPr>
        <p:spPr>
          <a:xfrm>
            <a:off x="6924464" y="188640"/>
            <a:ext cx="2133600" cy="365125"/>
          </a:xfrm>
        </p:spPr>
        <p:txBody>
          <a:bodyPr/>
          <a:lstStyle/>
          <a:p>
            <a:fld id="{3177ABA4-2BDF-4625-BBD8-A8E0AE225C53}" type="slidenum">
              <a:rPr lang="en-GB" sz="2000" smtClean="0">
                <a:solidFill>
                  <a:schemeClr val="tx1"/>
                </a:solidFill>
              </a:rPr>
              <a:pPr/>
              <a:t>30</a:t>
            </a:fld>
            <a:endParaRPr lang="en-GB" sz="2000">
              <a:solidFill>
                <a:schemeClr val="tx1"/>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551723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98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rmAutofit fontScale="90000"/>
          </a:bodyPr>
          <a:lstStyle/>
          <a:p>
            <a:r>
              <a:rPr lang="en-GB" b="1" dirty="0">
                <a:latin typeface="Arial" panose="020B0604020202020204" pitchFamily="34" charset="0"/>
                <a:cs typeface="Arial" panose="020B0604020202020204" pitchFamily="34" charset="0"/>
              </a:rPr>
              <a:t>Support Letter No 2</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5)</a:t>
            </a:r>
          </a:p>
        </p:txBody>
      </p:sp>
      <p:sp>
        <p:nvSpPr>
          <p:cNvPr id="3" name="Content Placeholder 2"/>
          <p:cNvSpPr>
            <a:spLocks noGrp="1"/>
          </p:cNvSpPr>
          <p:nvPr>
            <p:ph idx="1"/>
          </p:nvPr>
        </p:nvSpPr>
        <p:spPr>
          <a:xfrm>
            <a:off x="179512" y="1340768"/>
            <a:ext cx="8517632" cy="4853136"/>
          </a:xfrm>
        </p:spPr>
        <p:txBody>
          <a:bodyPr>
            <a:normAutofit/>
          </a:bodyPr>
          <a:lstStyle/>
          <a:p>
            <a:pPr marL="0" indent="0">
              <a:buNone/>
            </a:pPr>
            <a:r>
              <a:rPr lang="en-GB" sz="28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How pleased you are that they have managed to stay off cigarettes for 7 whole days</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How much money they have saved in 1 week without cigarettes</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of why they wanted to stop smoking and encourage them to stay off them</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that they will have already stopped smelling of cigarette smoke </a:t>
            </a:r>
          </a:p>
        </p:txBody>
      </p:sp>
      <p:sp>
        <p:nvSpPr>
          <p:cNvPr id="4" name="Slide Number Placeholder 3"/>
          <p:cNvSpPr>
            <a:spLocks noGrp="1"/>
          </p:cNvSpPr>
          <p:nvPr>
            <p:ph type="sldNum" sz="quarter" idx="12"/>
          </p:nvPr>
        </p:nvSpPr>
        <p:spPr>
          <a:xfrm>
            <a:off x="6924464" y="116632"/>
            <a:ext cx="2133600" cy="365125"/>
          </a:xfrm>
        </p:spPr>
        <p:txBody>
          <a:bodyPr/>
          <a:lstStyle/>
          <a:p>
            <a:fld id="{3177ABA4-2BDF-4625-BBD8-A8E0AE225C53}" type="slidenum">
              <a:rPr lang="en-GB" sz="2000" smtClean="0">
                <a:solidFill>
                  <a:schemeClr val="tx1"/>
                </a:solidFill>
              </a:rPr>
              <a:pPr/>
              <a:t>31</a:t>
            </a:fld>
            <a:endParaRPr lang="en-GB" sz="2000">
              <a:solidFill>
                <a:schemeClr val="tx1"/>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557503"/>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997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r>
              <a:rPr lang="en-GB" b="1" dirty="0">
                <a:latin typeface="Arial" panose="020B0604020202020204" pitchFamily="34" charset="0"/>
                <a:cs typeface="Arial" panose="020B0604020202020204" pitchFamily="34" charset="0"/>
              </a:rPr>
              <a:t>Support Letter No 3</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a:t>
            </a:r>
            <a:r>
              <a:rPr lang="en-GB" b="1" dirty="0">
                <a:latin typeface="Arial" panose="020B0604020202020204" pitchFamily="34" charset="0"/>
                <a:cs typeface="Arial" panose="020B0604020202020204" pitchFamily="34" charset="0"/>
              </a:rPr>
              <a:t> </a:t>
            </a:r>
            <a:r>
              <a:rPr lang="en-GB" sz="4000" b="1" dirty="0">
                <a:solidFill>
                  <a:srgbClr val="0070C0"/>
                </a:solidFill>
                <a:latin typeface="Arial" panose="020B0604020202020204" pitchFamily="34" charset="0"/>
                <a:cs typeface="Arial" panose="020B0604020202020204" pitchFamily="34" charset="0"/>
              </a:rPr>
              <a:t>by Week 6)</a:t>
            </a:r>
          </a:p>
        </p:txBody>
      </p:sp>
      <p:sp>
        <p:nvSpPr>
          <p:cNvPr id="3" name="Content Placeholder 2"/>
          <p:cNvSpPr>
            <a:spLocks noGrp="1"/>
          </p:cNvSpPr>
          <p:nvPr>
            <p:ph idx="1"/>
          </p:nvPr>
        </p:nvSpPr>
        <p:spPr>
          <a:xfrm>
            <a:off x="15316" y="1124744"/>
            <a:ext cx="9128684" cy="5256584"/>
          </a:xfrm>
        </p:spPr>
        <p:txBody>
          <a:bodyPr>
            <a:noAutofit/>
          </a:bodyPr>
          <a:lstStyle/>
          <a:p>
            <a:pPr marL="0" indent="0">
              <a:buNone/>
            </a:pPr>
            <a:r>
              <a:rPr lang="en-GB" sz="24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Congratulate them on being smoke-free for 14 days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they are your champion and how proud you are of them</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much money they have saved after 14 days without cigarettes </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Let them know of the changes which have already happened in their body having stopped for 14 days (already nicotine and carbon monoxide will have left their body and their blood pressure and pulse will have returned to normal levels.)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Encourage them to keep going! </a:t>
            </a:r>
          </a:p>
          <a:p>
            <a:endParaRPr lang="en-GB" sz="2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924464" y="89528"/>
            <a:ext cx="2133600" cy="365125"/>
          </a:xfrm>
        </p:spPr>
        <p:txBody>
          <a:bodyPr/>
          <a:lstStyle/>
          <a:p>
            <a:fld id="{3177ABA4-2BDF-4625-BBD8-A8E0AE225C53}" type="slidenum">
              <a:rPr lang="en-GB" sz="2000" smtClean="0">
                <a:solidFill>
                  <a:schemeClr val="tx1"/>
                </a:solidFill>
              </a:rPr>
              <a:pPr/>
              <a:t>32</a:t>
            </a:fld>
            <a:endParaRPr lang="en-GB" sz="2000" dirty="0">
              <a:solidFill>
                <a:schemeClr val="tx1"/>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8787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551723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17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fontScale="90000"/>
          </a:bodyPr>
          <a:lstStyle/>
          <a:p>
            <a:r>
              <a:rPr lang="en-GB" b="1" dirty="0">
                <a:solidFill>
                  <a:srgbClr val="00B0F0"/>
                </a:solidFill>
                <a:latin typeface="Arial" panose="020B0604020202020204" pitchFamily="34" charset="0"/>
                <a:cs typeface="Arial" panose="020B0604020202020204" pitchFamily="34" charset="0"/>
              </a:rPr>
              <a:t/>
            </a:r>
            <a:br>
              <a:rPr lang="en-GB" b="1" dirty="0">
                <a:solidFill>
                  <a:srgbClr val="00B0F0"/>
                </a:solidFill>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Support Letter No 4</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7)</a:t>
            </a:r>
            <a:r>
              <a:rPr lang="en-GB" sz="4000" b="1" dirty="0">
                <a:solidFill>
                  <a:srgbClr val="00B0F0"/>
                </a:solidFill>
                <a:latin typeface="Arial" panose="020B0604020202020204" pitchFamily="34" charset="0"/>
                <a:cs typeface="Arial" panose="020B0604020202020204" pitchFamily="34" charset="0"/>
              </a:rPr>
              <a:t/>
            </a:r>
            <a:br>
              <a:rPr lang="en-GB" sz="4000" b="1" dirty="0">
                <a:solidFill>
                  <a:srgbClr val="00B0F0"/>
                </a:solidFill>
                <a:latin typeface="Arial" panose="020B0604020202020204" pitchFamily="34" charset="0"/>
                <a:cs typeface="Arial" panose="020B0604020202020204" pitchFamily="34" charset="0"/>
              </a:rPr>
            </a:br>
            <a:endParaRPr lang="en-GB" sz="4000"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196752"/>
            <a:ext cx="8712968" cy="4699970"/>
          </a:xfrm>
        </p:spPr>
        <p:txBody>
          <a:bodyPr>
            <a:normAutofit fontScale="92500" lnSpcReduction="10000"/>
          </a:bodyPr>
          <a:lstStyle/>
          <a:p>
            <a:pPr marL="0" indent="0">
              <a:buNone/>
            </a:pPr>
            <a:r>
              <a:rPr lang="en-GB" sz="26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Congratulate them for being smoke-free for 21 days</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Advise them to resist the cravings by focussing on why they want to stop.</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Tell them how much money they have saved after 21 days without cigarettes </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Tell them that their breath, clothes and hair have stopped smelling</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Remind them how much better they can taste food now that they have quit smoking</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Let them know of all the health benefits which have occurred and all the changes which have happened in their body</a:t>
            </a:r>
          </a:p>
          <a:p>
            <a:pPr>
              <a:buFont typeface="Wingdings" panose="05000000000000000000" pitchFamily="2" charset="2"/>
              <a:buChar char="ü"/>
            </a:pPr>
            <a:endParaRPr lang="en-GB" dirty="0"/>
          </a:p>
          <a:p>
            <a:pPr>
              <a:buFont typeface="Wingdings" panose="05000000000000000000" pitchFamily="2" charset="2"/>
              <a:buChar char="ü"/>
            </a:pPr>
            <a:endParaRPr lang="en-GB" dirty="0"/>
          </a:p>
          <a:p>
            <a:endParaRPr lang="en-GB" dirty="0"/>
          </a:p>
        </p:txBody>
      </p:sp>
      <p:sp>
        <p:nvSpPr>
          <p:cNvPr id="4" name="Slide Number Placeholder 3"/>
          <p:cNvSpPr>
            <a:spLocks noGrp="1"/>
          </p:cNvSpPr>
          <p:nvPr>
            <p:ph type="sldNum" sz="quarter" idx="12"/>
          </p:nvPr>
        </p:nvSpPr>
        <p:spPr>
          <a:xfrm>
            <a:off x="6924464" y="116632"/>
            <a:ext cx="2133600" cy="365125"/>
          </a:xfrm>
        </p:spPr>
        <p:txBody>
          <a:bodyPr/>
          <a:lstStyle/>
          <a:p>
            <a:fld id="{3177ABA4-2BDF-4625-BBD8-A8E0AE225C53}" type="slidenum">
              <a:rPr lang="en-GB" sz="2000" smtClean="0">
                <a:solidFill>
                  <a:schemeClr val="tx1"/>
                </a:solidFill>
              </a:rPr>
              <a:pPr/>
              <a:t>33</a:t>
            </a:fld>
            <a:endParaRPr lang="en-GB" sz="2000" dirty="0">
              <a:solidFill>
                <a:schemeClr val="tx1"/>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58085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97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08912" cy="648072"/>
          </a:xfrm>
        </p:spPr>
        <p:txBody>
          <a:bodyPr>
            <a:normAutofit fontScale="90000"/>
          </a:bodyPr>
          <a:lstStyle/>
          <a:p>
            <a:r>
              <a:rPr lang="en-GB" sz="4200" b="1" dirty="0">
                <a:latin typeface="Arial" panose="020B0604020202020204" pitchFamily="34" charset="0"/>
                <a:cs typeface="Arial" panose="020B0604020202020204" pitchFamily="34" charset="0"/>
              </a:rPr>
              <a:t>Support Letter No 5</a:t>
            </a: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r>
              <a:rPr lang="en-GB" sz="3400" b="1" dirty="0">
                <a:solidFill>
                  <a:srgbClr val="0070C0"/>
                </a:solidFill>
                <a:latin typeface="Arial" panose="020B0604020202020204" pitchFamily="34" charset="0"/>
                <a:cs typeface="Arial" panose="020B0604020202020204" pitchFamily="34" charset="0"/>
              </a:rPr>
              <a:t>(send by Week 8)</a:t>
            </a:r>
          </a:p>
        </p:txBody>
      </p:sp>
      <p:sp>
        <p:nvSpPr>
          <p:cNvPr id="3" name="Content Placeholder 2"/>
          <p:cNvSpPr>
            <a:spLocks noGrp="1"/>
          </p:cNvSpPr>
          <p:nvPr>
            <p:ph idx="1"/>
          </p:nvPr>
        </p:nvSpPr>
        <p:spPr>
          <a:xfrm>
            <a:off x="467544" y="836712"/>
            <a:ext cx="8229600" cy="4525963"/>
          </a:xfrm>
        </p:spPr>
        <p:txBody>
          <a:bodyPr>
            <a:noAutofit/>
          </a:bodyPr>
          <a:lstStyle/>
          <a:p>
            <a:pPr marL="0" indent="0">
              <a:buNone/>
            </a:pPr>
            <a:r>
              <a:rPr lang="en-GB" sz="24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Congratulate them for being smoke-free for 28 days and let them know that they are now 5 times more likely to stay stopped for good!</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much money they have saved after 28 days without cigarettes. Calculate how much they will save in a year / 10 years.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their family and friends are all much healthier too, now that they are not breathing in cigarette smoke</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Let them know that you are going to nominate them to Cancer Focus NI as </a:t>
            </a:r>
            <a:r>
              <a:rPr lang="en-GB" sz="2400" b="1" dirty="0">
                <a:solidFill>
                  <a:srgbClr val="0070C0"/>
                </a:solidFill>
                <a:latin typeface="Arial" panose="020B0604020202020204" pitchFamily="34" charset="0"/>
                <a:cs typeface="Arial" panose="020B0604020202020204" pitchFamily="34" charset="0"/>
              </a:rPr>
              <a:t>‘Stop Smoking Champion of the                      		Year!’</a:t>
            </a:r>
          </a:p>
        </p:txBody>
      </p:sp>
      <p:sp>
        <p:nvSpPr>
          <p:cNvPr id="4" name="Slide Number Placeholder 3"/>
          <p:cNvSpPr>
            <a:spLocks noGrp="1"/>
          </p:cNvSpPr>
          <p:nvPr>
            <p:ph type="sldNum" sz="quarter" idx="12"/>
          </p:nvPr>
        </p:nvSpPr>
        <p:spPr>
          <a:xfrm>
            <a:off x="6943290" y="116632"/>
            <a:ext cx="2133600" cy="365125"/>
          </a:xfrm>
        </p:spPr>
        <p:txBody>
          <a:bodyPr/>
          <a:lstStyle/>
          <a:p>
            <a:fld id="{3177ABA4-2BDF-4625-BBD8-A8E0AE225C53}" type="slidenum">
              <a:rPr lang="en-GB" sz="2000" smtClean="0">
                <a:solidFill>
                  <a:schemeClr val="tx1"/>
                </a:solidFill>
                <a:cs typeface="Arial" panose="020B0604020202020204" pitchFamily="34" charset="0"/>
              </a:rPr>
              <a:pPr/>
              <a:t>34</a:t>
            </a:fld>
            <a:endParaRPr lang="en-GB" sz="2000" dirty="0">
              <a:solidFill>
                <a:schemeClr val="tx1"/>
              </a:solidFill>
              <a:cs typeface="Arial" panose="020B0604020202020204" pitchFamily="34" charset="0"/>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950" y="544658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26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If at any stage they relapse…</a:t>
            </a:r>
          </a:p>
        </p:txBody>
      </p:sp>
      <p:sp>
        <p:nvSpPr>
          <p:cNvPr id="3" name="Content Placeholder 2"/>
          <p:cNvSpPr>
            <a:spLocks noGrp="1"/>
          </p:cNvSpPr>
          <p:nvPr>
            <p:ph idx="1"/>
          </p:nvPr>
        </p:nvSpPr>
        <p:spPr/>
        <p:txBody>
          <a:bodyPr/>
          <a:lstStyle/>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Tell them they’ve had some success and can succeed fully next time</a:t>
            </a:r>
          </a:p>
          <a:p>
            <a:pPr marL="57150" indent="0">
              <a:buNone/>
            </a:pPr>
            <a:endParaRPr lang="en-GB" dirty="0">
              <a:latin typeface="Arial" panose="020B0604020202020204" pitchFamily="34" charset="0"/>
              <a:cs typeface="Arial" panose="020B0604020202020204" pitchFamily="34" charset="0"/>
            </a:endParaRPr>
          </a:p>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Encourage them to start again</a:t>
            </a:r>
          </a:p>
          <a:p>
            <a:pPr marL="57150" indent="0">
              <a:buNone/>
            </a:pPr>
            <a:endParaRPr lang="en-GB" dirty="0">
              <a:latin typeface="Arial" panose="020B0604020202020204" pitchFamily="34" charset="0"/>
              <a:cs typeface="Arial" panose="020B0604020202020204" pitchFamily="34" charset="0"/>
            </a:endParaRPr>
          </a:p>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Reassure them that they will succeed the next time</a:t>
            </a:r>
          </a:p>
          <a:p>
            <a:pPr lvl="1"/>
            <a:endParaRPr lang="en-GB" dirty="0"/>
          </a:p>
        </p:txBody>
      </p:sp>
      <p:sp>
        <p:nvSpPr>
          <p:cNvPr id="4" name="Slide Number Placeholder 3"/>
          <p:cNvSpPr>
            <a:spLocks noGrp="1"/>
          </p:cNvSpPr>
          <p:nvPr>
            <p:ph type="sldNum" sz="quarter" idx="12"/>
          </p:nvPr>
        </p:nvSpPr>
        <p:spPr>
          <a:xfrm>
            <a:off x="6775450" y="188640"/>
            <a:ext cx="2133600" cy="365125"/>
          </a:xfrm>
        </p:spPr>
        <p:txBody>
          <a:bodyPr/>
          <a:lstStyle/>
          <a:p>
            <a:fld id="{3177ABA4-2BDF-4625-BBD8-A8E0AE225C53}" type="slidenum">
              <a:rPr lang="en-GB" sz="2000" smtClean="0">
                <a:solidFill>
                  <a:schemeClr val="tx1"/>
                </a:solidFill>
              </a:rPr>
              <a:t>35</a:t>
            </a:fld>
            <a:endParaRPr lang="en-GB" dirty="0">
              <a:solidFill>
                <a:schemeClr val="tx1"/>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7693"/>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760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472049" y="116633"/>
            <a:ext cx="8348421" cy="5184576"/>
          </a:xfrm>
          <a:prstGeom prst="verticalScroll">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prstClr val="black"/>
              </a:solidFill>
            </a:endParaRPr>
          </a:p>
        </p:txBody>
      </p:sp>
      <p:sp>
        <p:nvSpPr>
          <p:cNvPr id="5" name="TextBox 4"/>
          <p:cNvSpPr txBox="1"/>
          <p:nvPr/>
        </p:nvSpPr>
        <p:spPr>
          <a:xfrm>
            <a:off x="1763688" y="1137915"/>
            <a:ext cx="4896544" cy="4062651"/>
          </a:xfrm>
          <a:prstGeom prst="rect">
            <a:avLst/>
          </a:prstGeom>
          <a:noFill/>
        </p:spPr>
        <p:txBody>
          <a:bodyPr wrap="square" rtlCol="0">
            <a:spAutoFit/>
          </a:bodyPr>
          <a:lstStyle/>
          <a:p>
            <a:r>
              <a:rPr lang="en-GB" sz="2000" dirty="0">
                <a:solidFill>
                  <a:prstClr val="black"/>
                </a:solidFill>
                <a:latin typeface="Arial" panose="020B0604020202020204" pitchFamily="34" charset="0"/>
                <a:cs typeface="Arial" panose="020B0604020202020204" pitchFamily="34" charset="0"/>
              </a:rPr>
              <a:t>Name:</a:t>
            </a:r>
          </a:p>
          <a:p>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pPr algn="ctr"/>
            <a:r>
              <a:rPr lang="en-GB" sz="2000" b="1" dirty="0">
                <a:solidFill>
                  <a:prstClr val="black"/>
                </a:solidFill>
                <a:latin typeface="Arial" panose="020B0604020202020204" pitchFamily="34" charset="0"/>
                <a:cs typeface="Arial" panose="020B0604020202020204" pitchFamily="34" charset="0"/>
              </a:rPr>
              <a:t>You have stopped smoking for 28 days!</a:t>
            </a:r>
          </a:p>
          <a:p>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pPr algn="ctr"/>
            <a:r>
              <a:rPr lang="en-GB" sz="2000" dirty="0">
                <a:solidFill>
                  <a:prstClr val="black"/>
                </a:solidFill>
                <a:latin typeface="Arial" panose="020B0604020202020204" pitchFamily="34" charset="0"/>
                <a:cs typeface="Arial" panose="020B0604020202020204" pitchFamily="34" charset="0"/>
              </a:rPr>
              <a:t>Congratulations from:</a:t>
            </a:r>
          </a:p>
          <a:p>
            <a:pPr algn="ctr"/>
            <a:endParaRPr lang="en-GB" sz="2000" dirty="0">
              <a:solidFill>
                <a:prstClr val="black"/>
              </a:solidFill>
              <a:latin typeface="Arial" panose="020B0604020202020204" pitchFamily="34" charset="0"/>
              <a:cs typeface="Arial" panose="020B0604020202020204" pitchFamily="34" charset="0"/>
            </a:endParaRPr>
          </a:p>
          <a:p>
            <a:pPr algn="ctr"/>
            <a:endParaRPr lang="en-GB" sz="2000" dirty="0">
              <a:solidFill>
                <a:prstClr val="black"/>
              </a:solidFill>
              <a:latin typeface="Arial" panose="020B0604020202020204" pitchFamily="34" charset="0"/>
              <a:cs typeface="Arial" panose="020B0604020202020204" pitchFamily="34" charset="0"/>
            </a:endParaRPr>
          </a:p>
          <a:p>
            <a:pPr algn="ctr"/>
            <a:endParaRPr lang="en-GB" sz="2000" dirty="0">
              <a:solidFill>
                <a:prstClr val="black"/>
              </a:solidFill>
              <a:latin typeface="Arial" panose="020B0604020202020204" pitchFamily="34" charset="0"/>
              <a:cs typeface="Arial" panose="020B0604020202020204" pitchFamily="34" charset="0"/>
            </a:endParaRPr>
          </a:p>
          <a:p>
            <a:pPr algn="ctr"/>
            <a:r>
              <a:rPr lang="en-GB" sz="2000" dirty="0" err="1">
                <a:solidFill>
                  <a:prstClr val="black"/>
                </a:solidFill>
                <a:latin typeface="Arial" panose="020B0604020202020204" pitchFamily="34" charset="0"/>
                <a:cs typeface="Arial" panose="020B0604020202020204" pitchFamily="34" charset="0"/>
              </a:rPr>
              <a:t>Smokebusters</a:t>
            </a:r>
            <a:r>
              <a:rPr lang="en-GB" sz="2000" dirty="0">
                <a:solidFill>
                  <a:prstClr val="black"/>
                </a:solidFill>
                <a:latin typeface="Arial" panose="020B0604020202020204" pitchFamily="34" charset="0"/>
                <a:cs typeface="Arial" panose="020B0604020202020204" pitchFamily="34" charset="0"/>
              </a:rPr>
              <a:t> Club Members</a:t>
            </a:r>
          </a:p>
          <a:p>
            <a:endParaRPr lang="en-GB" dirty="0">
              <a:solidFill>
                <a:prstClr val="black"/>
              </a:solidFill>
            </a:endParaRPr>
          </a:p>
        </p:txBody>
      </p:sp>
      <p:sp>
        <p:nvSpPr>
          <p:cNvPr id="2" name="Slide Number Placeholder 1"/>
          <p:cNvSpPr>
            <a:spLocks noGrp="1"/>
          </p:cNvSpPr>
          <p:nvPr>
            <p:ph type="sldNum" sz="quarter" idx="12"/>
          </p:nvPr>
        </p:nvSpPr>
        <p:spPr>
          <a:xfrm>
            <a:off x="6804248" y="99755"/>
            <a:ext cx="2133600" cy="365125"/>
          </a:xfrm>
        </p:spPr>
        <p:txBody>
          <a:bodyPr/>
          <a:lstStyle/>
          <a:p>
            <a:fld id="{3177ABA4-2BDF-4625-BBD8-A8E0AE225C53}" type="slidenum">
              <a:rPr lang="en-GB" sz="2000" smtClean="0">
                <a:solidFill>
                  <a:prstClr val="black"/>
                </a:solidFill>
              </a:rPr>
              <a:pPr/>
              <a:t>36</a:t>
            </a:fld>
            <a:endParaRPr lang="en-GB" sz="2000" dirty="0">
              <a:solidFill>
                <a:prstClr val="black"/>
              </a:solidFill>
            </a:endParaRPr>
          </a:p>
        </p:txBody>
      </p:sp>
      <p:pic>
        <p:nvPicPr>
          <p:cNvPr id="7" name="Picture 6"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348120"/>
            <a:ext cx="1046454" cy="75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771800" y="1429889"/>
            <a:ext cx="482453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619672" y="4221088"/>
            <a:ext cx="612068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7" descr="http://gazetatribuna.com/wp-content/uploads/2015/06/cc1.jpg"/>
          <p:cNvPicPr>
            <a:picLocks noChangeAspect="1" noChangeArrowheads="1"/>
          </p:cNvPicPr>
          <p:nvPr/>
        </p:nvPicPr>
        <p:blipFill>
          <a:blip r:embed="rId4">
            <a:extLst>
              <a:ext uri="{28A0092B-C50C-407E-A947-70E740481C1C}">
                <a14:useLocalDpi xmlns:a14="http://schemas.microsoft.com/office/drawing/2010/main" val="0"/>
              </a:ext>
            </a:extLst>
          </a:blip>
          <a:srcRect l="12405" t="6937" r="34357" b="39850"/>
          <a:stretch>
            <a:fillRect/>
          </a:stretch>
        </p:blipFill>
        <p:spPr bwMode="auto">
          <a:xfrm>
            <a:off x="6310834" y="2696976"/>
            <a:ext cx="1302488" cy="94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85546" y="2384411"/>
            <a:ext cx="753063" cy="1569660"/>
          </a:xfrm>
          <a:prstGeom prst="rect">
            <a:avLst/>
          </a:prstGeom>
          <a:noFill/>
        </p:spPr>
        <p:txBody>
          <a:bodyPr wrap="square" rtlCol="0">
            <a:spAutoFit/>
          </a:bodyPr>
          <a:lstStyle/>
          <a:p>
            <a:pPr algn="ctr"/>
            <a:r>
              <a:rPr lang="en-GB" sz="9600" b="1" dirty="0">
                <a:solidFill>
                  <a:srgbClr val="FF0000"/>
                </a:solidFill>
                <a:latin typeface="Arial" panose="020B0604020202020204" pitchFamily="34" charset="0"/>
                <a:cs typeface="Arial" panose="020B0604020202020204" pitchFamily="34" charset="0"/>
              </a:rPr>
              <a:t>X</a:t>
            </a:r>
          </a:p>
        </p:txBody>
      </p:sp>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602"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82" y="551021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7734" y="4444268"/>
            <a:ext cx="1301750"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98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0008" y="161360"/>
            <a:ext cx="2133600" cy="365125"/>
          </a:xfrm>
        </p:spPr>
        <p:txBody>
          <a:bodyPr/>
          <a:lstStyle/>
          <a:p>
            <a:fld id="{3177ABA4-2BDF-4625-BBD8-A8E0AE225C53}" type="slidenum">
              <a:rPr lang="en-GB" sz="2000" smtClean="0">
                <a:solidFill>
                  <a:schemeClr val="tx1"/>
                </a:solidFill>
              </a:rPr>
              <a:t>37</a:t>
            </a:fld>
            <a:endParaRPr lang="en-GB" sz="2000" dirty="0">
              <a:solidFill>
                <a:schemeClr val="tx1"/>
              </a:solidFill>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l="28424" t="21909" r="30379" b="15807"/>
          <a:stretch>
            <a:fillRect/>
          </a:stretch>
        </p:blipFill>
        <p:spPr bwMode="auto">
          <a:xfrm rot="1387748">
            <a:off x="377859" y="3552772"/>
            <a:ext cx="2981915" cy="253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638" t="28449" r="22572" b="18965"/>
          <a:stretch/>
        </p:blipFill>
        <p:spPr bwMode="auto">
          <a:xfrm>
            <a:off x="4716016" y="1156093"/>
            <a:ext cx="4427984" cy="411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179513" y="2847091"/>
            <a:ext cx="1187096" cy="864096"/>
          </a:xfrm>
          <a:prstGeom prst="wedgeEllipseCallout">
            <a:avLst>
              <a:gd name="adj1" fmla="val 17020"/>
              <a:gd name="adj2" fmla="val 697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Well done!</a:t>
            </a:r>
          </a:p>
        </p:txBody>
      </p:sp>
      <p:sp>
        <p:nvSpPr>
          <p:cNvPr id="9" name="Oval Callout 8"/>
          <p:cNvSpPr/>
          <p:nvPr/>
        </p:nvSpPr>
        <p:spPr>
          <a:xfrm>
            <a:off x="1566681" y="2780927"/>
            <a:ext cx="1041233" cy="864096"/>
          </a:xfrm>
          <a:prstGeom prst="wedgeEllipseCallout">
            <a:avLst>
              <a:gd name="adj1" fmla="val -26890"/>
              <a:gd name="adj2" fmla="val 697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 did it!</a:t>
            </a:r>
          </a:p>
        </p:txBody>
      </p:sp>
      <p:sp>
        <p:nvSpPr>
          <p:cNvPr id="10" name="Oval Callout 9"/>
          <p:cNvSpPr/>
          <p:nvPr/>
        </p:nvSpPr>
        <p:spPr>
          <a:xfrm>
            <a:off x="3317264" y="2847091"/>
            <a:ext cx="1354981" cy="1060626"/>
          </a:xfrm>
          <a:prstGeom prst="wedgeEllipseCallout">
            <a:avLst>
              <a:gd name="adj1" fmla="val -59229"/>
              <a:gd name="adj2" fmla="val 491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3 big cheers!</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95488" flipH="1">
            <a:off x="7473865" y="-14282"/>
            <a:ext cx="1903727" cy="18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67545" y="188640"/>
            <a:ext cx="4104455" cy="252028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Invite your ‘Stop Smoking Champion’ to your school and present them with their certificate </a:t>
            </a:r>
          </a:p>
        </p:txBody>
      </p:sp>
      <p:pic>
        <p:nvPicPr>
          <p:cNvPr id="337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4" y="5651500"/>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50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77ABA4-2BDF-4625-BBD8-A8E0AE225C53}" type="slidenum">
              <a:rPr lang="en-GB" smtClean="0"/>
              <a:t>38</a:t>
            </a:fld>
            <a:endParaRPr lang="en-GB"/>
          </a:p>
        </p:txBody>
      </p:sp>
      <p:sp>
        <p:nvSpPr>
          <p:cNvPr id="3" name="Rounded Rectangle 2"/>
          <p:cNvSpPr/>
          <p:nvPr/>
        </p:nvSpPr>
        <p:spPr>
          <a:xfrm>
            <a:off x="827584" y="178242"/>
            <a:ext cx="5256584" cy="25922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What other things can you do to help your local community or school? </a:t>
            </a:r>
          </a:p>
        </p:txBody>
      </p:sp>
      <p:sp>
        <p:nvSpPr>
          <p:cNvPr id="5" name="Rounded Rectangle 4"/>
          <p:cNvSpPr/>
          <p:nvPr/>
        </p:nvSpPr>
        <p:spPr>
          <a:xfrm>
            <a:off x="1691680" y="2996952"/>
            <a:ext cx="5832647" cy="28083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 typeface="Wingdings" panose="05000000000000000000" pitchFamily="2" charset="2"/>
              <a:buChar char="ü"/>
            </a:pPr>
            <a:r>
              <a:rPr lang="en-GB" sz="2800" dirty="0">
                <a:latin typeface="Arial" panose="020B0604020202020204" pitchFamily="34" charset="0"/>
                <a:cs typeface="Arial" panose="020B0604020202020204" pitchFamily="34" charset="0"/>
              </a:rPr>
              <a:t>Get involved in No Smoking Day </a:t>
            </a:r>
            <a:r>
              <a:rPr lang="en-GB" sz="2800" dirty="0" smtClean="0">
                <a:latin typeface="Arial" panose="020B0604020202020204" pitchFamily="34" charset="0"/>
                <a:cs typeface="Arial" panose="020B0604020202020204" pitchFamily="34" charset="0"/>
              </a:rPr>
              <a:t>(13th </a:t>
            </a:r>
            <a:r>
              <a:rPr lang="en-GB" sz="2800" dirty="0">
                <a:latin typeface="Arial" panose="020B0604020202020204" pitchFamily="34" charset="0"/>
                <a:cs typeface="Arial" panose="020B0604020202020204" pitchFamily="34" charset="0"/>
              </a:rPr>
              <a:t>March </a:t>
            </a:r>
            <a:r>
              <a:rPr lang="en-GB" sz="2800" dirty="0" smtClean="0">
                <a:latin typeface="Arial" panose="020B0604020202020204" pitchFamily="34" charset="0"/>
                <a:cs typeface="Arial" panose="020B0604020202020204" pitchFamily="34" charset="0"/>
              </a:rPr>
              <a:t>2019)</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GB" sz="2800" dirty="0">
                <a:latin typeface="Arial" panose="020B0604020202020204" pitchFamily="34" charset="0"/>
                <a:cs typeface="Arial" panose="020B0604020202020204" pitchFamily="34" charset="0"/>
              </a:rPr>
              <a:t>Help Year 7 pupils in your school to tell people about smoke free signs</a:t>
            </a: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4450" t="18535" r="32774" b="9914"/>
          <a:stretch>
            <a:fillRect/>
          </a:stretch>
        </p:blipFill>
        <p:spPr bwMode="auto">
          <a:xfrm rot="21371009">
            <a:off x="6610328" y="-174945"/>
            <a:ext cx="2144916" cy="263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97733" y="331848"/>
            <a:ext cx="885664" cy="400110"/>
          </a:xfrm>
          <a:prstGeom prst="rect">
            <a:avLst/>
          </a:prstGeom>
          <a:noFill/>
        </p:spPr>
        <p:txBody>
          <a:bodyPr wrap="square" rtlCol="0">
            <a:spAutoFit/>
          </a:bodyPr>
          <a:lstStyle/>
          <a:p>
            <a:r>
              <a:rPr lang="en-US" sz="2000" dirty="0"/>
              <a:t>39</a:t>
            </a:r>
            <a:endParaRPr lang="en-US" dirty="0"/>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007" y="566124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96" y="5651500"/>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26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165"/>
            <a:ext cx="8686800" cy="1143000"/>
          </a:xfrm>
        </p:spPr>
        <p:txBody>
          <a:bodyPr>
            <a:noAutofit/>
          </a:bodyPr>
          <a:lstStyle/>
          <a:p>
            <a:r>
              <a:rPr lang="en-GB" sz="4400" b="1" dirty="0">
                <a:solidFill>
                  <a:schemeClr val="tx1"/>
                </a:solidFill>
                <a:latin typeface="Arial" panose="020B0604020202020204" pitchFamily="34" charset="0"/>
                <a:cs typeface="Arial" panose="020B0604020202020204" pitchFamily="34" charset="0"/>
              </a:rPr>
              <a:t>What is No Smoking Day (NSD) </a:t>
            </a:r>
          </a:p>
        </p:txBody>
      </p:sp>
      <p:sp>
        <p:nvSpPr>
          <p:cNvPr id="3" name="Content Placeholder 2"/>
          <p:cNvSpPr>
            <a:spLocks noGrp="1"/>
          </p:cNvSpPr>
          <p:nvPr>
            <p:ph idx="1"/>
          </p:nvPr>
        </p:nvSpPr>
        <p:spPr>
          <a:xfrm>
            <a:off x="179512" y="1131764"/>
            <a:ext cx="8820472" cy="5661248"/>
          </a:xfrm>
        </p:spPr>
        <p:txBody>
          <a:bodyPr>
            <a:normAutofit/>
          </a:bodyPr>
          <a:lstStyle/>
          <a:p>
            <a:r>
              <a:rPr lang="en-GB" sz="3000" dirty="0">
                <a:latin typeface="Arial" panose="020B0604020202020204" pitchFamily="34" charset="0"/>
                <a:cs typeface="Arial" panose="020B0604020202020204" pitchFamily="34" charset="0"/>
              </a:rPr>
              <a:t>A day when adult smokers decide to stop smoking</a:t>
            </a:r>
          </a:p>
          <a:p>
            <a:r>
              <a:rPr lang="en-GB" sz="3000" dirty="0">
                <a:latin typeface="Arial" panose="020B0604020202020204" pitchFamily="34" charset="0"/>
                <a:cs typeface="Arial" panose="020B0604020202020204" pitchFamily="34" charset="0"/>
              </a:rPr>
              <a:t>They are given information on the benefits of stopping smoking </a:t>
            </a:r>
          </a:p>
          <a:p>
            <a:r>
              <a:rPr lang="en-GB" sz="3000" dirty="0">
                <a:latin typeface="Arial" panose="020B0604020202020204" pitchFamily="34" charset="0"/>
                <a:cs typeface="Arial" panose="020B0604020202020204" pitchFamily="34" charset="0"/>
              </a:rPr>
              <a:t>They get lots of support to help them quit</a:t>
            </a:r>
          </a:p>
          <a:p>
            <a:r>
              <a:rPr lang="en-GB" sz="3000" dirty="0">
                <a:latin typeface="Arial" panose="020B0604020202020204" pitchFamily="34" charset="0"/>
                <a:cs typeface="Arial" panose="020B0604020202020204" pitchFamily="34" charset="0"/>
              </a:rPr>
              <a:t>People who have quit on previous NSD celebrate</a:t>
            </a:r>
          </a:p>
          <a:p>
            <a:r>
              <a:rPr lang="en-GB" sz="3000" dirty="0">
                <a:latin typeface="Arial" panose="020B0604020202020204" pitchFamily="34" charset="0"/>
                <a:cs typeface="Arial" panose="020B0604020202020204" pitchFamily="34" charset="0"/>
              </a:rPr>
              <a:t>This year NSD is </a:t>
            </a:r>
            <a:r>
              <a:rPr lang="en-GB" sz="3000" dirty="0">
                <a:solidFill>
                  <a:srgbClr val="FF0000"/>
                </a:solidFill>
                <a:latin typeface="Arial" panose="020B0604020202020204" pitchFamily="34" charset="0"/>
                <a:cs typeface="Arial" panose="020B0604020202020204" pitchFamily="34" charset="0"/>
              </a:rPr>
              <a:t>Wednesday </a:t>
            </a:r>
            <a:r>
              <a:rPr lang="en-GB" sz="3000" dirty="0" smtClean="0">
                <a:solidFill>
                  <a:srgbClr val="FF0000"/>
                </a:solidFill>
                <a:latin typeface="Arial" panose="020B0604020202020204" pitchFamily="34" charset="0"/>
                <a:cs typeface="Arial" panose="020B0604020202020204" pitchFamily="34" charset="0"/>
              </a:rPr>
              <a:t>13th </a:t>
            </a:r>
            <a:r>
              <a:rPr lang="en-GB" sz="3000" dirty="0">
                <a:solidFill>
                  <a:srgbClr val="FF0000"/>
                </a:solidFill>
                <a:latin typeface="Arial" panose="020B0604020202020204" pitchFamily="34" charset="0"/>
                <a:cs typeface="Arial" panose="020B0604020202020204" pitchFamily="34" charset="0"/>
              </a:rPr>
              <a:t>March </a:t>
            </a:r>
            <a:r>
              <a:rPr lang="en-GB" sz="3000" dirty="0" smtClean="0">
                <a:solidFill>
                  <a:srgbClr val="FF0000"/>
                </a:solidFill>
                <a:latin typeface="Arial" panose="020B0604020202020204" pitchFamily="34" charset="0"/>
                <a:cs typeface="Arial" panose="020B0604020202020204" pitchFamily="34" charset="0"/>
              </a:rPr>
              <a:t>    2019.</a:t>
            </a:r>
            <a:endParaRPr lang="en-GB" sz="3000"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t>39</a:t>
            </a:fld>
            <a:endParaRPr lang="en-GB" sz="2000" dirty="0">
              <a:solidFill>
                <a:schemeClr val="tx1"/>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5868"/>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411" y="544522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65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2" y="73768"/>
            <a:ext cx="7906072" cy="887741"/>
          </a:xfrm>
        </p:spPr>
        <p:txBody>
          <a:bodyPr/>
          <a:lstStyle/>
          <a:p>
            <a:r>
              <a:rPr lang="en-GB" altLang="en-US" sz="4400" b="1" dirty="0" err="1">
                <a:solidFill>
                  <a:schemeClr val="tx1"/>
                </a:solidFill>
                <a:latin typeface="Arial" panose="020B0604020202020204" pitchFamily="34" charset="0"/>
                <a:cs typeface="Arial" panose="020B0604020202020204" pitchFamily="34" charset="0"/>
              </a:rPr>
              <a:t>Smokebusters</a:t>
            </a:r>
            <a:r>
              <a:rPr lang="en-GB" altLang="en-US" sz="4400" b="1" dirty="0">
                <a:solidFill>
                  <a:schemeClr val="tx1"/>
                </a:solidFill>
                <a:latin typeface="Arial" panose="020B0604020202020204" pitchFamily="34" charset="0"/>
                <a:cs typeface="Arial" panose="020B0604020202020204" pitchFamily="34" charset="0"/>
              </a:rPr>
              <a:t> </a:t>
            </a:r>
            <a:r>
              <a:rPr lang="en-GB" altLang="en-US" sz="4400" dirty="0">
                <a:solidFill>
                  <a:schemeClr val="tx1"/>
                </a:solidFill>
                <a:latin typeface="Arial" panose="020B0604020202020204" pitchFamily="34" charset="0"/>
                <a:cs typeface="Arial" panose="020B0604020202020204" pitchFamily="34" charset="0"/>
              </a:rPr>
              <a:t>Pledge</a:t>
            </a:r>
            <a:r>
              <a:rPr lang="en-GB" altLang="en-US" sz="4400" b="1" dirty="0">
                <a:solidFill>
                  <a:schemeClr val="tx1"/>
                </a:solidFill>
                <a:latin typeface="Arial" panose="020B0604020202020204" pitchFamily="34" charset="0"/>
                <a:cs typeface="Arial" panose="020B0604020202020204" pitchFamily="34" charset="0"/>
              </a:rPr>
              <a:t> </a:t>
            </a:r>
          </a:p>
        </p:txBody>
      </p:sp>
      <p:sp>
        <p:nvSpPr>
          <p:cNvPr id="3" name="Title 1"/>
          <p:cNvSpPr txBox="1">
            <a:spLocks/>
          </p:cNvSpPr>
          <p:nvPr/>
        </p:nvSpPr>
        <p:spPr bwMode="auto">
          <a:xfrm>
            <a:off x="328629" y="945848"/>
            <a:ext cx="8784977" cy="557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a:spcBef>
                <a:spcPct val="0"/>
              </a:spcBef>
            </a:pPr>
            <a:endParaRPr lang="en-GB" altLang="en-US" sz="3200" dirty="0">
              <a:solidFill>
                <a:srgbClr val="0070C0"/>
              </a:solidFill>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743962" y="206375"/>
            <a:ext cx="2133600" cy="365125"/>
          </a:xfrm>
        </p:spPr>
        <p:txBody>
          <a:bodyPr/>
          <a:lstStyle/>
          <a:p>
            <a:fld id="{3177ABA4-2BDF-4625-BBD8-A8E0AE225C53}" type="slidenum">
              <a:rPr lang="en-GB" sz="2000" smtClean="0">
                <a:solidFill>
                  <a:schemeClr val="tx1"/>
                </a:solidFill>
              </a:rPr>
              <a:t>4</a:t>
            </a:fld>
            <a:endParaRPr lang="en-GB" sz="2000" dirty="0">
              <a:solidFill>
                <a:schemeClr val="tx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945848"/>
            <a:ext cx="4734671" cy="46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rved Right Arrow 8"/>
          <p:cNvSpPr/>
          <p:nvPr/>
        </p:nvSpPr>
        <p:spPr>
          <a:xfrm>
            <a:off x="894297" y="1628800"/>
            <a:ext cx="1863651" cy="3082759"/>
          </a:xfrm>
          <a:prstGeom prst="curv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73"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3803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97" y="133635"/>
            <a:ext cx="8435280" cy="1143000"/>
          </a:xfrm>
        </p:spPr>
        <p:txBody>
          <a:bodyPr>
            <a:normAutofit fontScale="90000"/>
          </a:bodyPr>
          <a:lstStyle/>
          <a:p>
            <a:r>
              <a:rPr lang="en-GB" altLang="en-US" b="1" dirty="0">
                <a:latin typeface="Arial" panose="020B0604020202020204" pitchFamily="34" charset="0"/>
                <a:cs typeface="Arial" panose="020B0604020202020204" pitchFamily="34" charset="0"/>
              </a:rPr>
              <a:t>Get involved in </a:t>
            </a:r>
            <a:br>
              <a:rPr lang="en-GB" altLang="en-US" b="1" dirty="0">
                <a:latin typeface="Arial" panose="020B0604020202020204" pitchFamily="34" charset="0"/>
                <a:cs typeface="Arial" panose="020B0604020202020204" pitchFamily="34" charset="0"/>
              </a:rPr>
            </a:br>
            <a:r>
              <a:rPr lang="en-GB" altLang="en-US" b="1" dirty="0">
                <a:latin typeface="Arial" panose="020B0604020202020204" pitchFamily="34" charset="0"/>
                <a:cs typeface="Arial" panose="020B0604020202020204" pitchFamily="34" charset="0"/>
              </a:rPr>
              <a:t>No Smoking Day</a:t>
            </a:r>
            <a:endParaRPr lang="en-GB" altLang="en-US" sz="4400" b="1" dirty="0">
              <a:solidFill>
                <a:schemeClr val="tx1"/>
              </a:solidFill>
              <a:latin typeface="Arial" panose="020B0604020202020204" pitchFamily="34" charset="0"/>
              <a:cs typeface="Arial" panose="020B0604020202020204" pitchFamily="34" charset="0"/>
            </a:endParaRPr>
          </a:p>
        </p:txBody>
      </p:sp>
      <p:pic>
        <p:nvPicPr>
          <p:cNvPr id="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5650" t="22542" r="59816" b="16272"/>
          <a:stretch>
            <a:fillRect/>
          </a:stretch>
        </p:blipFill>
        <p:spPr bwMode="auto">
          <a:xfrm rot="21233546" flipH="1">
            <a:off x="466614" y="71396"/>
            <a:ext cx="1417389" cy="141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a:spLocks noGrp="1"/>
          </p:cNvSpPr>
          <p:nvPr>
            <p:ph type="sldNum" sz="quarter" idx="12"/>
          </p:nvPr>
        </p:nvSpPr>
        <p:spPr>
          <a:xfrm>
            <a:off x="6924465" y="188640"/>
            <a:ext cx="2133600" cy="365125"/>
          </a:xfrm>
        </p:spPr>
        <p:txBody>
          <a:bodyPr/>
          <a:lstStyle/>
          <a:p>
            <a:fld id="{3177ABA4-2BDF-4625-BBD8-A8E0AE225C53}" type="slidenum">
              <a:rPr lang="en-GB" sz="2000" smtClean="0">
                <a:solidFill>
                  <a:schemeClr val="tx1"/>
                </a:solidFill>
              </a:rPr>
              <a:t>40</a:t>
            </a:fld>
            <a:endParaRPr lang="en-GB" sz="2000" dirty="0">
              <a:solidFill>
                <a:schemeClr val="tx1"/>
              </a:solidFill>
            </a:endParaRPr>
          </a:p>
        </p:txBody>
      </p:sp>
      <p:sp>
        <p:nvSpPr>
          <p:cNvPr id="8" name="Rounded Rectangle 7"/>
          <p:cNvSpPr/>
          <p:nvPr/>
        </p:nvSpPr>
        <p:spPr>
          <a:xfrm>
            <a:off x="149475" y="1542830"/>
            <a:ext cx="6798790" cy="3902394"/>
          </a:xfrm>
          <a:prstGeom prst="roundRect">
            <a:avLst/>
          </a:prstGeom>
          <a:ln w="571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Research websites/organisations who support NSD. Ask your school to retweet and share their messages about NSD</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Make posters and display them in your school. Ask local shops to display your posters or ask your school to upload them onto their website, Facebook and Twitter pages </a:t>
            </a:r>
          </a:p>
        </p:txBody>
      </p:sp>
      <p:sp>
        <p:nvSpPr>
          <p:cNvPr id="7" name="TextBox 6"/>
          <p:cNvSpPr txBox="1"/>
          <p:nvPr/>
        </p:nvSpPr>
        <p:spPr>
          <a:xfrm rot="868716">
            <a:off x="6887454" y="484875"/>
            <a:ext cx="2043546" cy="584775"/>
          </a:xfrm>
          <a:prstGeom prst="rect">
            <a:avLst/>
          </a:prstGeom>
          <a:noFill/>
        </p:spPr>
        <p:txBody>
          <a:bodyPr wrap="square" rtlCol="0">
            <a:spAutoFit/>
          </a:bodyPr>
          <a:lstStyle/>
          <a:p>
            <a:r>
              <a:rPr lang="en-GB" sz="3200" b="1" dirty="0">
                <a:solidFill>
                  <a:schemeClr val="accent4">
                    <a:lumMod val="75000"/>
                  </a:schemeClr>
                </a:solidFill>
                <a:latin typeface="Arial" panose="020B0604020202020204" pitchFamily="34" charset="0"/>
                <a:cs typeface="Arial" panose="020B0604020202020204" pitchFamily="34" charset="0"/>
              </a:rPr>
              <a:t>Go viral </a:t>
            </a:r>
          </a:p>
        </p:txBody>
      </p:sp>
      <p:pic>
        <p:nvPicPr>
          <p:cNvPr id="9" name="Picture 10" descr="http://vignette3.wikia.nocookie.net/omfgcata/images/c/ce/Twitter_Logo.png/revision/latest?cb=20131028155858"/>
          <p:cNvPicPr>
            <a:picLocks noChangeAspect="1" noChangeArrowheads="1"/>
          </p:cNvPicPr>
          <p:nvPr/>
        </p:nvPicPr>
        <p:blipFill>
          <a:blip r:embed="rId4" cstate="print">
            <a:extLst>
              <a:ext uri="{28A0092B-C50C-407E-A947-70E740481C1C}">
                <a14:useLocalDpi xmlns:a14="http://schemas.microsoft.com/office/drawing/2010/main" val="0"/>
              </a:ext>
            </a:extLst>
          </a:blip>
          <a:srcRect l="12199" t="25177" r="13000" b="25002"/>
          <a:stretch>
            <a:fillRect/>
          </a:stretch>
        </p:blipFill>
        <p:spPr bwMode="auto">
          <a:xfrm rot="431599">
            <a:off x="7184365" y="3346592"/>
            <a:ext cx="1804343" cy="51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freelargeimages.com/wp-content/uploads/2015/05/Facebook_Vector_Logo_Hd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4969">
            <a:off x="7634264" y="2477048"/>
            <a:ext cx="703533" cy="70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s://www.youtube.com/yt/brand/media/image/YouTube-logo-full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l="14658" t="25429" r="13983" b="21349"/>
          <a:stretch>
            <a:fillRect/>
          </a:stretch>
        </p:blipFill>
        <p:spPr bwMode="auto">
          <a:xfrm rot="21123213">
            <a:off x="7295970" y="4319216"/>
            <a:ext cx="1423073" cy="65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lrrpublic.cli.det.nsw.edu.au/lrrSecure/Sites/Web/media_images/graphics/newspaper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87701">
            <a:off x="7214428" y="1250134"/>
            <a:ext cx="1389596" cy="9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7977" y="555280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475" y="5570454"/>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14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Arial" panose="020B0604020202020204" pitchFamily="34" charset="0"/>
                <a:cs typeface="Arial" panose="020B0604020202020204" pitchFamily="34" charset="0"/>
              </a:rPr>
              <a:t>Smoke-free signs at school</a:t>
            </a:r>
          </a:p>
        </p:txBody>
      </p:sp>
      <p:sp>
        <p:nvSpPr>
          <p:cNvPr id="4" name="Slide Number Placeholder 3"/>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t>41</a:t>
            </a:fld>
            <a:endParaRPr lang="en-GB" dirty="0">
              <a:solidFill>
                <a:schemeClr val="tx1"/>
              </a:solidFill>
            </a:endParaRPr>
          </a:p>
        </p:txBody>
      </p:sp>
      <p:sp>
        <p:nvSpPr>
          <p:cNvPr id="8" name="Rounded Rectangle 7"/>
          <p:cNvSpPr/>
          <p:nvPr/>
        </p:nvSpPr>
        <p:spPr>
          <a:xfrm>
            <a:off x="827584" y="1556792"/>
            <a:ext cx="5616623" cy="2592288"/>
          </a:xfrm>
          <a:prstGeom prst="roundRect">
            <a:avLst/>
          </a:prstGeom>
          <a:ln w="571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GB" sz="2800" dirty="0">
                <a:latin typeface="Arial" panose="020B0604020202020204" pitchFamily="34" charset="0"/>
                <a:cs typeface="Arial" panose="020B0604020202020204" pitchFamily="34" charset="0"/>
              </a:rPr>
              <a:t>Do you know what year 7 pupils are doing?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Can you help them?  </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5650" t="22542" r="59816" b="16272"/>
          <a:stretch>
            <a:fillRect/>
          </a:stretch>
        </p:blipFill>
        <p:spPr bwMode="auto">
          <a:xfrm rot="21233546" flipH="1">
            <a:off x="7459128" y="1459403"/>
            <a:ext cx="1571719" cy="156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445224"/>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7" y="544522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61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274638"/>
            <a:ext cx="8229600" cy="1143000"/>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Mission 1</a:t>
            </a:r>
          </a:p>
        </p:txBody>
      </p:sp>
      <p:sp>
        <p:nvSpPr>
          <p:cNvPr id="3" name="Content Placeholder 5"/>
          <p:cNvSpPr>
            <a:spLocks noGrp="1"/>
          </p:cNvSpPr>
          <p:nvPr>
            <p:ph idx="1"/>
          </p:nvPr>
        </p:nvSpPr>
        <p:spPr>
          <a:xfrm>
            <a:off x="457200" y="1600200"/>
            <a:ext cx="8229600" cy="4525963"/>
          </a:xfrm>
        </p:spPr>
        <p:txBody>
          <a:bodyPr>
            <a:normAutofit/>
          </a:bodyPr>
          <a:lstStyle/>
          <a:p>
            <a:pPr marL="0" indent="0" algn="ctr">
              <a:buNone/>
            </a:pPr>
            <a:endParaRPr lang="en-GB" sz="4800" dirty="0">
              <a:solidFill>
                <a:srgbClr val="0070C0"/>
              </a:solidFill>
              <a:latin typeface="Arial" panose="020B0604020202020204" pitchFamily="34" charset="0"/>
              <a:cs typeface="Arial" panose="020B0604020202020204" pitchFamily="34" charset="0"/>
            </a:endParaRPr>
          </a:p>
          <a:p>
            <a:pPr marL="0" indent="0" algn="ctr">
              <a:buNone/>
            </a:pPr>
            <a:r>
              <a:rPr lang="en-GB" sz="4800" b="1" dirty="0">
                <a:solidFill>
                  <a:srgbClr val="0070C0"/>
                </a:solidFill>
                <a:latin typeface="Arial" panose="020B0604020202020204" pitchFamily="34" charset="0"/>
                <a:cs typeface="Arial" panose="020B0604020202020204" pitchFamily="34" charset="0"/>
              </a:rPr>
              <a:t>Learn about how tobacco smoke harms the body</a:t>
            </a:r>
          </a:p>
          <a:p>
            <a:pPr marL="0" indent="0" algn="ctr">
              <a:buNone/>
            </a:pPr>
            <a:endParaRPr lang="en-GB" sz="4800" dirty="0">
              <a:solidFill>
                <a:srgbClr val="FF0000"/>
              </a:solidFill>
              <a:latin typeface="Arial" panose="020B0604020202020204" pitchFamily="34" charset="0"/>
              <a:cs typeface="Arial" panose="020B0604020202020204" pitchFamily="34" charset="0"/>
            </a:endParaRPr>
          </a:p>
          <a:p>
            <a:pPr marL="0" indent="0" algn="ctr">
              <a:buNone/>
            </a:pPr>
            <a:endParaRPr lang="en-GB" sz="4800" dirty="0">
              <a:solidFill>
                <a:srgbClr val="FF0000"/>
              </a:solidFill>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804248" y="260648"/>
            <a:ext cx="2133600" cy="365125"/>
          </a:xfrm>
        </p:spPr>
        <p:txBody>
          <a:bodyPr/>
          <a:lstStyle/>
          <a:p>
            <a:fld id="{3177ABA4-2BDF-4625-BBD8-A8E0AE225C53}" type="slidenum">
              <a:rPr lang="en-GB" sz="2000" smtClean="0">
                <a:solidFill>
                  <a:schemeClr val="tx1"/>
                </a:solidFill>
              </a:rPr>
              <a:t>5</a:t>
            </a:fld>
            <a:endParaRPr lang="en-GB" sz="20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1983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pad3.whstatic.com/images/thumb/b/bc/Draw-Smoke-Step-3-Version-2.jpg/670px-Draw-Smoke-Step-3-Version-2.jpg"/>
          <p:cNvPicPr>
            <a:picLocks noChangeAspect="1" noChangeArrowheads="1"/>
          </p:cNvPicPr>
          <p:nvPr/>
        </p:nvPicPr>
        <p:blipFill>
          <a:blip r:embed="rId4">
            <a:extLst>
              <a:ext uri="{28A0092B-C50C-407E-A947-70E740481C1C}">
                <a14:useLocalDpi xmlns:a14="http://schemas.microsoft.com/office/drawing/2010/main" val="0"/>
              </a:ext>
            </a:extLst>
          </a:blip>
          <a:srcRect l="17416" r="19926"/>
          <a:stretch>
            <a:fillRect/>
          </a:stretch>
        </p:blipFill>
        <p:spPr bwMode="auto">
          <a:xfrm rot="1988433">
            <a:off x="5449888" y="584200"/>
            <a:ext cx="327501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Rectangle 11"/>
          <p:cNvSpPr/>
          <p:nvPr/>
        </p:nvSpPr>
        <p:spPr>
          <a:xfrm rot="20951233">
            <a:off x="119380" y="1117223"/>
            <a:ext cx="3685072" cy="2492990"/>
          </a:xfrm>
          <a:prstGeom prst="rect">
            <a:avLst/>
          </a:prstGeom>
          <a:noFill/>
        </p:spPr>
        <p:txBody>
          <a:bodyPr wrap="square">
            <a:spAutoFit/>
          </a:bodyPr>
          <a:lstStyle/>
          <a:p>
            <a:pPr algn="ctr" eaLnBrk="1" hangingPunct="1">
              <a:defRPr/>
            </a:pPr>
            <a:r>
              <a:rPr lang="en-US" sz="5400" dirty="0">
                <a:ln w="0"/>
                <a:solidFill>
                  <a:srgbClr val="FF0000"/>
                </a:solidFill>
                <a:effectLst>
                  <a:outerShdw blurRad="38100" dist="19050" dir="2700000" algn="tl" rotWithShape="0">
                    <a:schemeClr val="dk1">
                      <a:alpha val="40000"/>
                    </a:schemeClr>
                  </a:outerShdw>
                </a:effectLst>
                <a:latin typeface="Arial" pitchFamily="34" charset="0"/>
              </a:rPr>
              <a:t>Meet </a:t>
            </a:r>
          </a:p>
          <a:p>
            <a:pPr algn="ctr" eaLnBrk="1" hangingPunct="1">
              <a:defRPr/>
            </a:pPr>
            <a:r>
              <a:rPr lang="en-US" sz="5400" dirty="0">
                <a:ln w="0"/>
                <a:solidFill>
                  <a:srgbClr val="FF0000"/>
                </a:solidFill>
                <a:effectLst>
                  <a:outerShdw blurRad="38100" dist="19050" dir="2700000" algn="tl" rotWithShape="0">
                    <a:schemeClr val="dk1">
                      <a:alpha val="40000"/>
                    </a:schemeClr>
                  </a:outerShdw>
                </a:effectLst>
                <a:latin typeface="Arial" pitchFamily="34" charset="0"/>
              </a:rPr>
              <a:t>‘</a:t>
            </a:r>
            <a:r>
              <a:rPr lang="en-US" sz="4800" dirty="0">
                <a:ln w="0"/>
                <a:solidFill>
                  <a:srgbClr val="FF0000"/>
                </a:solidFill>
                <a:effectLst>
                  <a:outerShdw blurRad="38100" dist="19050" dir="2700000" algn="tl" rotWithShape="0">
                    <a:schemeClr val="dk1">
                      <a:alpha val="40000"/>
                    </a:schemeClr>
                  </a:outerShdw>
                </a:effectLst>
                <a:latin typeface="Arial" pitchFamily="34" charset="0"/>
              </a:rPr>
              <a:t>Smoky </a:t>
            </a:r>
          </a:p>
          <a:p>
            <a:pPr algn="ctr" eaLnBrk="1" hangingPunct="1">
              <a:defRPr/>
            </a:pPr>
            <a:r>
              <a:rPr lang="en-US" sz="4800" dirty="0">
                <a:ln w="0"/>
                <a:solidFill>
                  <a:srgbClr val="FF0000"/>
                </a:solidFill>
                <a:effectLst>
                  <a:outerShdw blurRad="38100" dist="19050" dir="2700000" algn="tl" rotWithShape="0">
                    <a:schemeClr val="dk1">
                      <a:alpha val="40000"/>
                    </a:schemeClr>
                  </a:outerShdw>
                </a:effectLst>
                <a:latin typeface="Arial" pitchFamily="34" charset="0"/>
              </a:rPr>
              <a:t>Sam’</a:t>
            </a:r>
          </a:p>
        </p:txBody>
      </p:sp>
      <p:pic>
        <p:nvPicPr>
          <p:cNvPr id="5125" name="Picture 7" descr="http://gazetatribuna.com/wp-content/uploads/2015/06/cc1.jpg"/>
          <p:cNvPicPr>
            <a:picLocks noChangeAspect="1" noChangeArrowheads="1"/>
          </p:cNvPicPr>
          <p:nvPr/>
        </p:nvPicPr>
        <p:blipFill>
          <a:blip r:embed="rId5">
            <a:extLst>
              <a:ext uri="{28A0092B-C50C-407E-A947-70E740481C1C}">
                <a14:useLocalDpi xmlns:a14="http://schemas.microsoft.com/office/drawing/2010/main" val="0"/>
              </a:ext>
            </a:extLst>
          </a:blip>
          <a:srcRect l="12405" t="6937" r="34357" b="39850"/>
          <a:stretch>
            <a:fillRect/>
          </a:stretch>
        </p:blipFill>
        <p:spPr bwMode="auto">
          <a:xfrm>
            <a:off x="5435600" y="4514850"/>
            <a:ext cx="687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022" y="57150"/>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732240" y="138906"/>
            <a:ext cx="2133600" cy="365125"/>
          </a:xfrm>
        </p:spPr>
        <p:txBody>
          <a:bodyPr/>
          <a:lstStyle/>
          <a:p>
            <a:fld id="{3177ABA4-2BDF-4625-BBD8-A8E0AE225C53}" type="slidenum">
              <a:rPr lang="en-GB" sz="2000" smtClean="0">
                <a:solidFill>
                  <a:schemeClr val="tx1"/>
                </a:solidFill>
              </a:rPr>
              <a:t>6</a:t>
            </a:fld>
            <a:endParaRPr lang="en-GB" sz="2000" dirty="0">
              <a:solidFill>
                <a:schemeClr val="tx1"/>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84" y="557981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500" y="5559396"/>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5684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Cloud Callout 1"/>
          <p:cNvSpPr/>
          <p:nvPr/>
        </p:nvSpPr>
        <p:spPr>
          <a:xfrm rot="21268435">
            <a:off x="188913" y="1201738"/>
            <a:ext cx="3546475" cy="2420937"/>
          </a:xfrm>
          <a:prstGeom prst="cloudCallout">
            <a:avLst>
              <a:gd name="adj1" fmla="val 51870"/>
              <a:gd name="adj2" fmla="val -53238"/>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GB" sz="2800" dirty="0">
                <a:solidFill>
                  <a:srgbClr val="002060"/>
                </a:solidFill>
                <a:latin typeface="Arial" panose="020B0604020202020204" pitchFamily="34" charset="0"/>
                <a:cs typeface="Arial" panose="020B0604020202020204" pitchFamily="34" charset="0"/>
              </a:rPr>
              <a:t>How does smoking affect my body?</a:t>
            </a:r>
          </a:p>
        </p:txBody>
      </p:sp>
      <p:sp>
        <p:nvSpPr>
          <p:cNvPr id="54" name="Oval 53">
            <a:hlinkClick r:id="rId5" action="ppaction://hlinksldjump"/>
          </p:cNvPr>
          <p:cNvSpPr/>
          <p:nvPr/>
        </p:nvSpPr>
        <p:spPr bwMode="auto">
          <a:xfrm>
            <a:off x="3775075" y="533400"/>
            <a:ext cx="1654175" cy="1765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Trapezoid 54">
            <a:hlinkClick r:id="" action="ppaction://noaction"/>
          </p:cNvPr>
          <p:cNvSpPr/>
          <p:nvPr/>
        </p:nvSpPr>
        <p:spPr bwMode="auto">
          <a:xfrm rot="10800000">
            <a:off x="3570288" y="240347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Rectangle 55">
            <a:hlinkClick r:id="" action="ppaction://noaction"/>
          </p:cNvPr>
          <p:cNvSpPr/>
          <p:nvPr/>
        </p:nvSpPr>
        <p:spPr bwMode="auto">
          <a:xfrm rot="5763150">
            <a:off x="3451226" y="487521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rot="5088532">
            <a:off x="4310856" y="489505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 action="ppaction://noaction"/>
          </p:cNvPr>
          <p:cNvSpPr/>
          <p:nvPr/>
        </p:nvSpPr>
        <p:spPr bwMode="auto">
          <a:xfrm>
            <a:off x="3160713" y="4105275"/>
            <a:ext cx="720725" cy="9350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 action="ppaction://noaction"/>
          </p:cNvPr>
          <p:cNvSpPr/>
          <p:nvPr/>
        </p:nvSpPr>
        <p:spPr bwMode="auto">
          <a:xfrm>
            <a:off x="5334000" y="4105275"/>
            <a:ext cx="720725" cy="9128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 action="ppaction://noaction"/>
          </p:cNvPr>
          <p:cNvSpPr/>
          <p:nvPr/>
        </p:nvSpPr>
        <p:spPr bwMode="auto">
          <a:xfrm>
            <a:off x="4211638" y="155733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Rectangle 60">
            <a:hlinkClick r:id="rId6" action="ppaction://hlinksldjump"/>
          </p:cNvPr>
          <p:cNvSpPr/>
          <p:nvPr/>
        </p:nvSpPr>
        <p:spPr bwMode="auto">
          <a:xfrm>
            <a:off x="4054475" y="291782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4" name="Oval 63">
            <a:hlinkClick r:id="" action="ppaction://noaction"/>
          </p:cNvPr>
          <p:cNvSpPr/>
          <p:nvPr/>
        </p:nvSpPr>
        <p:spPr bwMode="auto">
          <a:xfrm>
            <a:off x="4349750" y="240347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5" name="Oval 64">
            <a:hlinkClick r:id="rId7"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62" name="Oval 61">
            <a:hlinkClick r:id="" action="ppaction://noaction"/>
          </p:cNvPr>
          <p:cNvSpPr/>
          <p:nvPr/>
        </p:nvSpPr>
        <p:spPr bwMode="auto">
          <a:xfrm rot="3994560">
            <a:off x="3514725" y="5570538"/>
            <a:ext cx="896937" cy="12525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3" name="Oval 62">
            <a:hlinkClick r:id="" action="ppaction://noaction"/>
          </p:cNvPr>
          <p:cNvSpPr/>
          <p:nvPr/>
        </p:nvSpPr>
        <p:spPr bwMode="auto">
          <a:xfrm rot="6897384">
            <a:off x="4745832" y="5557044"/>
            <a:ext cx="938212"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Oval 17"/>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Trapezoid 18"/>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Rectangle 19"/>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Rectangle 20"/>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Oval 21"/>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Oval 23"/>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Rectangle 24"/>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4" name="Slide Number Placeholder 3"/>
          <p:cNvSpPr>
            <a:spLocks noGrp="1"/>
          </p:cNvSpPr>
          <p:nvPr>
            <p:ph type="sldNum" sz="quarter" idx="12"/>
          </p:nvPr>
        </p:nvSpPr>
        <p:spPr>
          <a:xfrm>
            <a:off x="6732240" y="169069"/>
            <a:ext cx="2133600" cy="365125"/>
          </a:xfrm>
        </p:spPr>
        <p:txBody>
          <a:bodyPr/>
          <a:lstStyle/>
          <a:p>
            <a:fld id="{3177ABA4-2BDF-4625-BBD8-A8E0AE225C53}" type="slidenum">
              <a:rPr lang="en-GB" sz="2000" smtClean="0">
                <a:solidFill>
                  <a:schemeClr val="tx1"/>
                </a:solidFill>
              </a:rPr>
              <a:t>7</a:t>
            </a:fld>
            <a:endParaRPr lang="en-GB" sz="2000" dirty="0">
              <a:solidFill>
                <a:schemeClr val="tx1"/>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0987" y="561836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87" y="5593557"/>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5212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rId5" action="ppaction://hlinksldjump"/>
          </p:cNvPr>
          <p:cNvSpPr/>
          <p:nvPr/>
        </p:nvSpPr>
        <p:spPr bwMode="auto">
          <a:xfrm>
            <a:off x="3775075" y="533400"/>
            <a:ext cx="1654175" cy="1765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Trapezoid 54">
            <a:hlinkClick r:id="" action="ppaction://noaction"/>
          </p:cNvPr>
          <p:cNvSpPr/>
          <p:nvPr/>
        </p:nvSpPr>
        <p:spPr bwMode="auto">
          <a:xfrm rot="10800000">
            <a:off x="3570288" y="240347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Rectangle 55">
            <a:hlinkClick r:id="" action="ppaction://noaction"/>
          </p:cNvPr>
          <p:cNvSpPr/>
          <p:nvPr/>
        </p:nvSpPr>
        <p:spPr bwMode="auto">
          <a:xfrm rot="5763150">
            <a:off x="3451226" y="487521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rot="5088532">
            <a:off x="4310856" y="489505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 action="ppaction://noaction"/>
          </p:cNvPr>
          <p:cNvSpPr/>
          <p:nvPr/>
        </p:nvSpPr>
        <p:spPr bwMode="auto">
          <a:xfrm>
            <a:off x="3160713" y="4105275"/>
            <a:ext cx="720725" cy="9350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 action="ppaction://noaction"/>
          </p:cNvPr>
          <p:cNvSpPr/>
          <p:nvPr/>
        </p:nvSpPr>
        <p:spPr bwMode="auto">
          <a:xfrm>
            <a:off x="5334000" y="4105275"/>
            <a:ext cx="720725" cy="9128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 action="ppaction://noaction"/>
          </p:cNvPr>
          <p:cNvSpPr/>
          <p:nvPr/>
        </p:nvSpPr>
        <p:spPr bwMode="auto">
          <a:xfrm>
            <a:off x="4211638" y="155733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Rectangle 60">
            <a:hlinkClick r:id="rId6" action="ppaction://hlinksldjump"/>
          </p:cNvPr>
          <p:cNvSpPr/>
          <p:nvPr/>
        </p:nvSpPr>
        <p:spPr bwMode="auto">
          <a:xfrm>
            <a:off x="4054475" y="291782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4" name="Oval 63">
            <a:hlinkClick r:id="" action="ppaction://noaction"/>
          </p:cNvPr>
          <p:cNvSpPr/>
          <p:nvPr/>
        </p:nvSpPr>
        <p:spPr bwMode="auto">
          <a:xfrm>
            <a:off x="4349750" y="240347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5" name="Oval 64">
            <a:hlinkClick r:id="rId7"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62" name="Oval 61">
            <a:hlinkClick r:id="" action="ppaction://noaction"/>
          </p:cNvPr>
          <p:cNvSpPr/>
          <p:nvPr/>
        </p:nvSpPr>
        <p:spPr bwMode="auto">
          <a:xfrm rot="3994560">
            <a:off x="3514725" y="5570538"/>
            <a:ext cx="896937" cy="12525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3" name="Oval 62">
            <a:hlinkClick r:id="" action="ppaction://noaction"/>
          </p:cNvPr>
          <p:cNvSpPr/>
          <p:nvPr/>
        </p:nvSpPr>
        <p:spPr bwMode="auto">
          <a:xfrm rot="6897384">
            <a:off x="4745832" y="5557044"/>
            <a:ext cx="938212"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Oval 17"/>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Trapezoid 18"/>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Rectangle 19"/>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Rectangle 20"/>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Oval 21"/>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Oval 23"/>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Rectangle 24"/>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4" name="Slide Number Placeholder 3"/>
          <p:cNvSpPr>
            <a:spLocks noGrp="1"/>
          </p:cNvSpPr>
          <p:nvPr>
            <p:ph type="sldNum" sz="quarter" idx="12"/>
          </p:nvPr>
        </p:nvSpPr>
        <p:spPr>
          <a:xfrm>
            <a:off x="6732240" y="169069"/>
            <a:ext cx="2133600" cy="365125"/>
          </a:xfrm>
        </p:spPr>
        <p:txBody>
          <a:bodyPr/>
          <a:lstStyle/>
          <a:p>
            <a:fld id="{3177ABA4-2BDF-4625-BBD8-A8E0AE225C53}" type="slidenum">
              <a:rPr lang="en-GB" sz="2000" smtClean="0">
                <a:solidFill>
                  <a:schemeClr val="tx1"/>
                </a:solidFill>
              </a:rPr>
              <a:t>8</a:t>
            </a:fld>
            <a:endParaRPr lang="en-GB" sz="2000" dirty="0">
              <a:solidFill>
                <a:schemeClr val="tx1"/>
              </a:solidFill>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5593557"/>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500" y="5535521"/>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825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68300" y="1268413"/>
            <a:ext cx="2979738" cy="29321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Skin loses elasticity</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Skin looks tired and grey</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Can get wrinkles younger</a:t>
            </a:r>
          </a:p>
        </p:txBody>
      </p:sp>
      <p:sp>
        <p:nvSpPr>
          <p:cNvPr id="39" name="Oval 38">
            <a:hlinkClick r:id="" action="ppaction://noaction"/>
          </p:cNvPr>
          <p:cNvSpPr/>
          <p:nvPr/>
        </p:nvSpPr>
        <p:spPr bwMode="auto">
          <a:xfrm>
            <a:off x="2686050" y="3794125"/>
            <a:ext cx="720725" cy="647700"/>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87" name="Oval 86">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V="1">
            <a:off x="3357563" y="1999456"/>
            <a:ext cx="595312" cy="35957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5" name="Oval 34">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Trapezoid 35">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Rectangle 42">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30982"/>
            <a:ext cx="2133600" cy="365125"/>
          </a:xfrm>
        </p:spPr>
        <p:txBody>
          <a:bodyPr/>
          <a:lstStyle/>
          <a:p>
            <a:fld id="{3177ABA4-2BDF-4625-BBD8-A8E0AE225C53}" type="slidenum">
              <a:rPr lang="en-GB" sz="2000" smtClean="0">
                <a:solidFill>
                  <a:schemeClr val="tx1"/>
                </a:solidFill>
              </a:rPr>
              <a:t>9</a:t>
            </a:fld>
            <a:endParaRPr lang="en-GB" sz="2000" dirty="0">
              <a:solidFill>
                <a:schemeClr val="tx1"/>
              </a:solidFill>
            </a:endParaRPr>
          </a:p>
        </p:txBody>
      </p:sp>
      <p:pic>
        <p:nvPicPr>
          <p:cNvPr id="614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317" y="5513126"/>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56323"/>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08378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3457</Words>
  <Application>Microsoft Office PowerPoint</Application>
  <PresentationFormat>On-screen Show (4:3)</PresentationFormat>
  <Paragraphs>409</Paragraphs>
  <Slides>41</Slides>
  <Notes>38</Notes>
  <HiddenSlides>0</HiddenSlides>
  <MMClips>0</MMClips>
  <ScaleCrop>false</ScaleCrop>
  <HeadingPairs>
    <vt:vector size="4" baseType="variant">
      <vt:variant>
        <vt:lpstr>Theme</vt:lpstr>
      </vt:variant>
      <vt:variant>
        <vt:i4>11</vt:i4>
      </vt:variant>
      <vt:variant>
        <vt:lpstr>Slide Titles</vt:lpstr>
      </vt:variant>
      <vt:variant>
        <vt:i4>41</vt:i4>
      </vt:variant>
    </vt:vector>
  </HeadingPairs>
  <TitlesOfParts>
    <vt:vector size="52" baseType="lpstr">
      <vt:lpstr>Office Theme</vt:lpstr>
      <vt:lpstr>1_Office Theme</vt:lpstr>
      <vt:lpstr>2_Office Theme</vt:lpstr>
      <vt:lpstr>3_Office Theme</vt:lpstr>
      <vt:lpstr>4_Office Theme</vt:lpstr>
      <vt:lpstr>5_Office Theme</vt:lpstr>
      <vt:lpstr>6_Office Theme</vt:lpstr>
      <vt:lpstr>9_Office Theme</vt:lpstr>
      <vt:lpstr>10_Office Theme</vt:lpstr>
      <vt:lpstr>11_Office Theme</vt:lpstr>
      <vt:lpstr>12_Office Theme</vt:lpstr>
      <vt:lpstr>PowerPoint Presentation</vt:lpstr>
      <vt:lpstr>Learning Outcomes</vt:lpstr>
      <vt:lpstr>PowerPoint Presentation</vt:lpstr>
      <vt:lpstr>Smokebusters Pledge </vt:lpstr>
      <vt:lpstr>Mission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of Smoking </vt:lpstr>
      <vt:lpstr>Mission 2</vt:lpstr>
      <vt:lpstr>PowerPoint Presentation</vt:lpstr>
      <vt:lpstr>What we will be doing?  </vt:lpstr>
      <vt:lpstr>Timescale - Guide</vt:lpstr>
      <vt:lpstr>Timescale – Guide (Continued)</vt:lpstr>
      <vt:lpstr>Let’s get started! </vt:lpstr>
      <vt:lpstr>PowerPoint Presentation</vt:lpstr>
      <vt:lpstr>Finding out about your  ‘Stop Smoking Champions’</vt:lpstr>
      <vt:lpstr>Questions to ask your  ‘Stop Smoking Champion’</vt:lpstr>
      <vt:lpstr>Support Letter No 1 (send by Week 4)</vt:lpstr>
      <vt:lpstr>Support Letter No 2 (send by Week 5)</vt:lpstr>
      <vt:lpstr>Support Letter No 3 (send by Week 6)</vt:lpstr>
      <vt:lpstr> Support Letter No 4 (send by Week 7) </vt:lpstr>
      <vt:lpstr>Support Letter No 5 (send by Week 8)</vt:lpstr>
      <vt:lpstr>If at any stage they relapse…</vt:lpstr>
      <vt:lpstr>PowerPoint Presentation</vt:lpstr>
      <vt:lpstr>PowerPoint Presentation</vt:lpstr>
      <vt:lpstr>PowerPoint Presentation</vt:lpstr>
      <vt:lpstr>What is No Smoking Day (NSD) </vt:lpstr>
      <vt:lpstr>Get involved in  No Smoking Day</vt:lpstr>
      <vt:lpstr>Smoke-free signs at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Smoke Free Champions</dc:title>
  <dc:creator>Niamh McDaid</dc:creator>
  <cp:lastModifiedBy>Emily Lyle</cp:lastModifiedBy>
  <cp:revision>192</cp:revision>
  <cp:lastPrinted>2016-12-12T11:17:48Z</cp:lastPrinted>
  <dcterms:created xsi:type="dcterms:W3CDTF">2015-12-17T14:10:26Z</dcterms:created>
  <dcterms:modified xsi:type="dcterms:W3CDTF">2018-07-02T13:45:30Z</dcterms:modified>
</cp:coreProperties>
</file>