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jpeg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41630" y="368300"/>
            <a:ext cx="4406900" cy="2623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88035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600" b="1" spc="-5">
                <a:solidFill>
                  <a:srgbClr val="FFFFFF"/>
                </a:solidFill>
                <a:latin typeface="Arial" panose="02020603050405020304" pitchFamily="2"/>
              </a:rPr>
              <a:t>Are you Packing a </a:t>
            </a:r>
          </a:p>
          <a:p>
            <a:pPr marL="0" marR="0" indent="0" algn="l">
              <a:lnSpc>
                <a:spcPts val="4100"/>
              </a:lnSpc>
              <a:spcBef>
                <a:spcPts val="160"/>
              </a:spcBef>
              <a:spcAft>
                <a:spcPts val="6045"/>
              </a:spcAft>
            </a:pPr>
            <a:r>
              <a:rPr lang="en-US" sz="3600" b="1" spc="-45">
                <a:solidFill>
                  <a:srgbClr val="FFFFFF"/>
                </a:solidFill>
                <a:latin typeface="Arial" panose="02020603050405020304" pitchFamily="2"/>
              </a:rPr>
              <a:t>Healthy Lunch Box?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23545" y="2992120"/>
            <a:ext cx="3429000" cy="1534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050" b="1" spc="-30">
                <a:solidFill>
                  <a:srgbClr val="FFFFFF"/>
                </a:solidFill>
                <a:latin typeface="Arial" panose="02020603050405020304" pitchFamily="2"/>
              </a:rPr>
              <a:t>Stephanie Allen </a:t>
            </a:r>
          </a:p>
          <a:p>
            <a:pPr marL="0" marR="0" indent="0" algn="l">
              <a:lnSpc>
                <a:spcPts val="2300"/>
              </a:lnSpc>
              <a:spcBef>
                <a:spcPts val="650"/>
              </a:spcBef>
              <a:spcAft>
                <a:spcPts val="6875"/>
              </a:spcAft>
            </a:pPr>
            <a:r>
              <a:rPr lang="en-US" sz="2050" b="1" spc="-20">
                <a:solidFill>
                  <a:srgbClr val="FFFFFF"/>
                </a:solidFill>
                <a:latin typeface="Arial" panose="02020603050405020304" pitchFamily="2"/>
              </a:rPr>
              <a:t>Health Promotion Assistant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94"/>
          <p:cNvSpPr>
            <a:spLocks noGrp="1"/>
          </p:cNvSpPr>
          <p:nvPr>
            <p:ph type="body" idx="10"/>
          </p:nvPr>
        </p:nvSpPr>
        <p:spPr>
          <a:xfrm>
            <a:off x="560705" y="2019300"/>
            <a:ext cx="8458200" cy="3604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Arial"/>
              <a:buChar char="·"/>
            </a:pPr>
            <a:r>
              <a:rPr lang="en-US" sz="2050" spc="-55">
                <a:solidFill>
                  <a:srgbClr val="000000"/>
                </a:solidFill>
                <a:latin typeface="Arial" panose="02020603050405020304" pitchFamily="2"/>
              </a:rPr>
              <a:t>Freeze fruit for an alternative snack </a:t>
            </a:r>
          </a:p>
          <a:p>
            <a:pPr marL="0" marR="0" indent="365760" algn="just">
              <a:lnSpc>
                <a:spcPts val="2500"/>
              </a:lnSpc>
              <a:spcBef>
                <a:spcPts val="3295"/>
              </a:spcBef>
              <a:spcAft>
                <a:spcPts val="0"/>
              </a:spcAft>
              <a:buFont typeface="Arial"/>
              <a:buChar char="·"/>
            </a:pPr>
            <a:r>
              <a:rPr lang="en-US" sz="2050" spc="-55">
                <a:solidFill>
                  <a:srgbClr val="000000"/>
                </a:solidFill>
                <a:latin typeface="Arial" panose="02020603050405020304" pitchFamily="2"/>
              </a:rPr>
              <a:t>Add lemon juice to cut up fruit to stop it going off! </a:t>
            </a:r>
          </a:p>
          <a:p>
            <a:pPr marL="0" marR="0" indent="365760" algn="just">
              <a:lnSpc>
                <a:spcPts val="2500"/>
              </a:lnSpc>
              <a:spcBef>
                <a:spcPts val="3290"/>
              </a:spcBef>
              <a:spcAft>
                <a:spcPts val="0"/>
              </a:spcAft>
              <a:buFont typeface="Arial"/>
              <a:buChar char="·"/>
            </a:pPr>
            <a:r>
              <a:rPr lang="en-US" sz="2050" spc="-60">
                <a:solidFill>
                  <a:srgbClr val="000000"/>
                </a:solidFill>
                <a:latin typeface="Arial" panose="02020603050405020304" pitchFamily="2"/>
              </a:rPr>
              <a:t>Choose unsalted popcorn rather than crisps </a:t>
            </a:r>
          </a:p>
          <a:p>
            <a:pPr marL="0" marR="0" indent="365760" algn="just">
              <a:lnSpc>
                <a:spcPts val="2500"/>
              </a:lnSpc>
              <a:spcBef>
                <a:spcPts val="3295"/>
              </a:spcBef>
              <a:spcAft>
                <a:spcPts val="0"/>
              </a:spcAft>
              <a:buFont typeface="Arial"/>
              <a:buChar char="·"/>
            </a:pPr>
            <a:r>
              <a:rPr lang="en-US" sz="2050" spc="-60">
                <a:solidFill>
                  <a:srgbClr val="000000"/>
                </a:solidFill>
                <a:latin typeface="Arial" panose="02020603050405020304" pitchFamily="2"/>
              </a:rPr>
              <a:t>Choose bright and colourful foods </a:t>
            </a:r>
          </a:p>
          <a:p>
            <a:pPr marL="0" marR="0" indent="365760" algn="just">
              <a:lnSpc>
                <a:spcPts val="2500"/>
              </a:lnSpc>
              <a:spcBef>
                <a:spcPts val="3295"/>
              </a:spcBef>
              <a:spcAft>
                <a:spcPts val="0"/>
              </a:spcAft>
              <a:buFont typeface="Arial"/>
              <a:buChar char="·"/>
            </a:pPr>
            <a:r>
              <a:rPr lang="en-US" sz="2050" spc="-55">
                <a:solidFill>
                  <a:srgbClr val="000000"/>
                </a:solidFill>
                <a:latin typeface="Arial" panose="02020603050405020304" pitchFamily="2"/>
              </a:rPr>
              <a:t>Try and get your child excited about their lunchbox, let them pick a </a:t>
            </a:r>
          </a:p>
          <a:p>
            <a:pPr marL="365760" marR="0" indent="0" algn="just">
              <a:lnSpc>
                <a:spcPts val="2300"/>
              </a:lnSpc>
              <a:spcBef>
                <a:spcPts val="115"/>
              </a:spcBef>
              <a:spcAft>
                <a:spcPts val="480"/>
              </a:spcAft>
            </a:pPr>
            <a:r>
              <a:rPr lang="en-US" sz="2050" spc="-65">
                <a:solidFill>
                  <a:srgbClr val="000000"/>
                </a:solidFill>
                <a:latin typeface="Arial" panose="02020603050405020304" pitchFamily="2"/>
              </a:rPr>
              <a:t>lunchbox or even decorate their own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Placeholder 99"/>
          <p:cNvSpPr>
            <a:spLocks noGrp="1"/>
          </p:cNvSpPr>
          <p:nvPr>
            <p:ph type="body" idx="10"/>
          </p:nvPr>
        </p:nvSpPr>
        <p:spPr>
          <a:xfrm>
            <a:off x="506095" y="838200"/>
            <a:ext cx="3479800" cy="716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2800"/>
              </a:lnSpc>
              <a:spcAft>
                <a:spcPts val="2850"/>
              </a:spcAft>
            </a:pPr>
            <a:r>
              <a:rPr lang="en-US" sz="2400" b="1" spc="-85">
                <a:solidFill>
                  <a:srgbClr val="0099CC"/>
                </a:solidFill>
                <a:latin typeface="Arial" panose="02020603050405020304" pitchFamily="2"/>
              </a:rPr>
              <a:t>Healthy Lunchbox Ideas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658495" y="342900"/>
            <a:ext cx="7670800" cy="965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250" b="1" spc="-40">
                <a:solidFill>
                  <a:srgbClr val="0099CC"/>
                </a:solidFill>
                <a:latin typeface="Arial" panose="02020603050405020304" pitchFamily="2"/>
              </a:rPr>
              <a:t>What are the benefits of a healthy lunch </a:t>
            </a:r>
          </a:p>
          <a:p>
            <a:pPr marL="0" marR="0" indent="0" algn="ctr">
              <a:lnSpc>
                <a:spcPts val="3700"/>
              </a:lnSpc>
              <a:spcBef>
                <a:spcPts val="215"/>
              </a:spcBef>
              <a:spcAft>
                <a:spcPts val="0"/>
              </a:spcAft>
            </a:pPr>
            <a:r>
              <a:rPr lang="en-US" sz="3250" b="1" spc="-85">
                <a:solidFill>
                  <a:srgbClr val="0099CC"/>
                </a:solidFill>
                <a:latin typeface="Arial" panose="02020603050405020304" pitchFamily="2"/>
              </a:rPr>
              <a:t>box?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658495" y="1308735"/>
            <a:ext cx="5126355" cy="4184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94995" rIns="0" bIns="0" anchor="t"/>
          <a:lstStyle/>
          <a:p>
            <a:pPr marL="0" marR="0" indent="365760" algn="l">
              <a:lnSpc>
                <a:spcPts val="3400"/>
              </a:lnSpc>
              <a:spcAft>
                <a:spcPts val="0"/>
              </a:spcAft>
              <a:buFont typeface="Arial"/>
              <a:buChar char="·"/>
            </a:pPr>
            <a:r>
              <a:rPr lang="en-US" sz="2800" spc="-40">
                <a:solidFill>
                  <a:srgbClr val="000000"/>
                </a:solidFill>
                <a:latin typeface="Arial" panose="02020603050405020304" pitchFamily="2"/>
              </a:rPr>
              <a:t>Establishes good eating habits </a:t>
            </a:r>
          </a:p>
          <a:p>
            <a:pPr marL="0" marR="0" indent="365760" algn="l">
              <a:lnSpc>
                <a:spcPts val="3400"/>
              </a:lnSpc>
              <a:spcBef>
                <a:spcPts val="590"/>
              </a:spcBef>
              <a:spcAft>
                <a:spcPts val="0"/>
              </a:spcAft>
              <a:buFont typeface="Arial"/>
              <a:buChar char="·"/>
            </a:pPr>
            <a:r>
              <a:rPr lang="en-US" sz="2800" spc="-10">
                <a:solidFill>
                  <a:srgbClr val="000000"/>
                </a:solidFill>
                <a:latin typeface="Arial" panose="02020603050405020304" pitchFamily="2"/>
              </a:rPr>
              <a:t>Improves concentration &amp; </a:t>
            </a:r>
          </a:p>
          <a:p>
            <a:pPr marL="365760" marR="0" indent="0" algn="l">
              <a:lnSpc>
                <a:spcPts val="3200"/>
              </a:lnSpc>
              <a:spcBef>
                <a:spcPts val="225"/>
              </a:spcBef>
              <a:spcAft>
                <a:spcPts val="0"/>
              </a:spcAft>
            </a:pPr>
            <a:r>
              <a:rPr lang="en-US" sz="2800" spc="-50">
                <a:solidFill>
                  <a:srgbClr val="000000"/>
                </a:solidFill>
                <a:latin typeface="Arial" panose="02020603050405020304" pitchFamily="2"/>
              </a:rPr>
              <a:t>behaviour </a:t>
            </a:r>
          </a:p>
          <a:p>
            <a:pPr marL="0" marR="0" indent="365760" algn="l">
              <a:lnSpc>
                <a:spcPts val="3400"/>
              </a:lnSpc>
              <a:spcBef>
                <a:spcPts val="545"/>
              </a:spcBef>
              <a:spcAft>
                <a:spcPts val="0"/>
              </a:spcAft>
              <a:buFont typeface="Arial"/>
              <a:buChar char="·"/>
            </a:pPr>
            <a:r>
              <a:rPr lang="en-US" sz="2800" spc="-20">
                <a:solidFill>
                  <a:srgbClr val="000000"/>
                </a:solidFill>
                <a:latin typeface="Arial" panose="02020603050405020304" pitchFamily="2"/>
              </a:rPr>
              <a:t>Aids growth &amp; development </a:t>
            </a:r>
          </a:p>
          <a:p>
            <a:pPr marL="0" marR="0" indent="365760" algn="l">
              <a:lnSpc>
                <a:spcPts val="3400"/>
              </a:lnSpc>
              <a:spcBef>
                <a:spcPts val="615"/>
              </a:spcBef>
              <a:spcAft>
                <a:spcPts val="0"/>
              </a:spcAft>
              <a:buFont typeface="Arial"/>
              <a:buChar char="·"/>
            </a:pPr>
            <a:r>
              <a:rPr lang="en-US" sz="2800" spc="-10">
                <a:solidFill>
                  <a:srgbClr val="000000"/>
                </a:solidFill>
                <a:latin typeface="Arial" panose="02020603050405020304" pitchFamily="2"/>
              </a:rPr>
              <a:t>Helps prevent tooth decay </a:t>
            </a:r>
          </a:p>
          <a:p>
            <a:pPr marL="0" marR="0" indent="365760" algn="l">
              <a:lnSpc>
                <a:spcPts val="3400"/>
              </a:lnSpc>
              <a:spcBef>
                <a:spcPts val="615"/>
              </a:spcBef>
              <a:spcAft>
                <a:spcPts val="0"/>
              </a:spcAft>
              <a:buFont typeface="Arial"/>
              <a:buChar char="·"/>
            </a:pPr>
            <a:r>
              <a:rPr lang="en-US" sz="2800" spc="-15">
                <a:solidFill>
                  <a:srgbClr val="000000"/>
                </a:solidFill>
                <a:latin typeface="Arial" panose="02020603050405020304" pitchFamily="2"/>
              </a:rPr>
              <a:t>Helps achieve their 5-a-day </a:t>
            </a:r>
          </a:p>
          <a:p>
            <a:pPr marL="0" marR="0" indent="365760" algn="l">
              <a:lnSpc>
                <a:spcPts val="3400"/>
              </a:lnSpc>
              <a:spcBef>
                <a:spcPts val="620"/>
              </a:spcBef>
              <a:spcAft>
                <a:spcPts val="0"/>
              </a:spcAft>
              <a:buFont typeface="Arial"/>
              <a:buChar char="·"/>
            </a:pPr>
            <a:r>
              <a:rPr lang="en-US" sz="2800" spc="-20">
                <a:solidFill>
                  <a:srgbClr val="000000"/>
                </a:solidFill>
                <a:latin typeface="Arial" panose="02020603050405020304" pitchFamily="2"/>
              </a:rPr>
              <a:t>Meets energy requirements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658495" y="5492750"/>
            <a:ext cx="5434330" cy="1212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365760" algn="l">
              <a:lnSpc>
                <a:spcPts val="3400"/>
              </a:lnSpc>
              <a:spcAft>
                <a:spcPts val="0"/>
              </a:spcAft>
              <a:buFont typeface="Arial"/>
              <a:buChar char="·"/>
            </a:pPr>
            <a:r>
              <a:rPr lang="en-US" sz="2800" spc="-45">
                <a:solidFill>
                  <a:srgbClr val="000000"/>
                </a:solidFill>
                <a:latin typeface="Arial" panose="02020603050405020304" pitchFamily="2"/>
              </a:rPr>
              <a:t>Decreases the risk of developing </a:t>
            </a:r>
          </a:p>
          <a:p>
            <a:pPr marL="320040" marR="0" indent="0" algn="l">
              <a:lnSpc>
                <a:spcPts val="3200"/>
              </a:lnSpc>
              <a:spcBef>
                <a:spcPts val="900"/>
              </a:spcBef>
              <a:spcAft>
                <a:spcPts val="2735"/>
              </a:spcAft>
            </a:pPr>
            <a:r>
              <a:rPr lang="en-US" sz="2800" spc="-65">
                <a:solidFill>
                  <a:srgbClr val="000000"/>
                </a:solidFill>
                <a:latin typeface="Arial" panose="02020603050405020304" pitchFamily="2"/>
              </a:rPr>
              <a:t>obesity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548640" y="622300"/>
            <a:ext cx="8458200" cy="4994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600"/>
              </a:lnSpc>
              <a:spcAft>
                <a:spcPts val="0"/>
              </a:spcAft>
            </a:pPr>
            <a:r>
              <a:rPr lang="en-US" sz="3250" b="1" spc="-25">
                <a:solidFill>
                  <a:srgbClr val="0099CC"/>
                </a:solidFill>
                <a:latin typeface="Arial" panose="02020603050405020304" pitchFamily="2"/>
              </a:rPr>
              <a:t>What should be in a healthier lunch box? </a:t>
            </a:r>
          </a:p>
          <a:p>
            <a:pPr marL="0" marR="0" indent="0" algn="l">
              <a:lnSpc>
                <a:spcPts val="3200"/>
              </a:lnSpc>
              <a:spcBef>
                <a:spcPts val="4320"/>
              </a:spcBef>
              <a:spcAft>
                <a:spcPts val="0"/>
              </a:spcAft>
            </a:pPr>
            <a:r>
              <a:rPr lang="en-US" sz="2800" spc="0">
                <a:solidFill>
                  <a:srgbClr val="000000"/>
                </a:solidFill>
                <a:latin typeface="Arial" panose="02020603050405020304" pitchFamily="2"/>
              </a:rPr>
              <a:t>Follow the eatwell plate for a </a:t>
            </a:r>
            <a:r>
              <a:rPr lang="en-US" sz="2800" i="1" u="sng" spc="0">
                <a:solidFill>
                  <a:srgbClr val="000000"/>
                </a:solidFill>
                <a:latin typeface="Arial" panose="02020603050405020304" pitchFamily="2"/>
              </a:rPr>
              <a:t>balanced</a:t>
            </a:r>
            <a:r>
              <a:rPr lang="en-US" sz="2800" spc="0">
                <a:solidFill>
                  <a:srgbClr val="000000"/>
                </a:solidFill>
                <a:latin typeface="Arial" panose="02020603050405020304" pitchFamily="2"/>
              </a:rPr>
              <a:t> and </a:t>
            </a:r>
            <a:r>
              <a:rPr lang="en-US" sz="2800" i="1" u="sng" spc="0">
                <a:solidFill>
                  <a:srgbClr val="000000"/>
                </a:solidFill>
                <a:latin typeface="Arial" panose="02020603050405020304" pitchFamily="2"/>
              </a:rPr>
              <a:t>varied</a:t>
            </a:r>
            <a:r>
              <a:rPr lang="en-US" sz="100" i="1" spc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0" indent="0" algn="l">
              <a:lnSpc>
                <a:spcPts val="3200"/>
              </a:lnSpc>
              <a:spcBef>
                <a:spcPts val="220"/>
              </a:spcBef>
              <a:spcAft>
                <a:spcPts val="0"/>
              </a:spcAft>
            </a:pPr>
            <a:r>
              <a:rPr lang="en-US" sz="2800" spc="-40">
                <a:solidFill>
                  <a:srgbClr val="000000"/>
                </a:solidFill>
                <a:latin typeface="Arial" panose="02020603050405020304" pitchFamily="2"/>
              </a:rPr>
              <a:t>diet </a:t>
            </a:r>
          </a:p>
          <a:p>
            <a:pPr marL="502920" marR="0" indent="502920" algn="l">
              <a:lnSpc>
                <a:spcPts val="2700"/>
              </a:lnSpc>
              <a:spcBef>
                <a:spcPts val="71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spc="-5">
                <a:solidFill>
                  <a:srgbClr val="FFCC00"/>
                </a:solidFill>
                <a:latin typeface="Arial" panose="02020603050405020304" pitchFamily="2"/>
              </a:rPr>
              <a:t>Bread, rice, potatoes, pasta &amp; other starchy foods </a:t>
            </a:r>
          </a:p>
          <a:p>
            <a:pPr marL="502920" marR="0" indent="502920" algn="l">
              <a:lnSpc>
                <a:spcPts val="2700"/>
              </a:lnSpc>
              <a:spcBef>
                <a:spcPts val="71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spc="-25">
                <a:solidFill>
                  <a:srgbClr val="92D050"/>
                </a:solidFill>
                <a:latin typeface="Arial" panose="02020603050405020304" pitchFamily="2"/>
              </a:rPr>
              <a:t>Fruit and vegetables </a:t>
            </a:r>
          </a:p>
          <a:p>
            <a:pPr marL="502920" marR="0" indent="502920" algn="l">
              <a:lnSpc>
                <a:spcPts val="2700"/>
              </a:lnSpc>
              <a:spcBef>
                <a:spcPts val="78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spc="-15">
                <a:solidFill>
                  <a:srgbClr val="0099CC"/>
                </a:solidFill>
                <a:latin typeface="Arial" panose="02020603050405020304" pitchFamily="2"/>
              </a:rPr>
              <a:t>Milk and dairy foods </a:t>
            </a:r>
          </a:p>
          <a:p>
            <a:pPr marL="502920" marR="0" indent="502920" algn="l">
              <a:lnSpc>
                <a:spcPts val="2700"/>
              </a:lnSpc>
              <a:spcBef>
                <a:spcPts val="715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spc="0">
                <a:solidFill>
                  <a:srgbClr val="FF7B80"/>
                </a:solidFill>
                <a:latin typeface="Arial" panose="02020603050405020304" pitchFamily="2"/>
              </a:rPr>
              <a:t>Meat, fish, eggs, beans &amp; other non-dairy sources of </a:t>
            </a:r>
          </a:p>
          <a:p>
            <a:pPr marL="1005840" marR="0" indent="0" algn="l">
              <a:lnSpc>
                <a:spcPts val="2700"/>
              </a:lnSpc>
              <a:spcBef>
                <a:spcPts val="110"/>
              </a:spcBef>
              <a:spcAft>
                <a:spcPts val="0"/>
              </a:spcAft>
            </a:pPr>
            <a:r>
              <a:rPr lang="en-US" sz="2400" spc="-55">
                <a:solidFill>
                  <a:srgbClr val="FF7B80"/>
                </a:solidFill>
                <a:latin typeface="Arial" panose="02020603050405020304" pitchFamily="2"/>
              </a:rPr>
              <a:t>protein </a:t>
            </a:r>
          </a:p>
          <a:p>
            <a:pPr marL="502920" marR="0" indent="502920" algn="l">
              <a:lnSpc>
                <a:spcPts val="2700"/>
              </a:lnSpc>
              <a:spcBef>
                <a:spcPts val="710"/>
              </a:spcBef>
              <a:spcAft>
                <a:spcPts val="0"/>
              </a:spcAft>
              <a:buFont typeface="Arial"/>
              <a:buAutoNum type="arabicPeriod"/>
            </a:pPr>
            <a:r>
              <a:rPr lang="en-US" sz="2400" spc="0">
                <a:solidFill>
                  <a:srgbClr val="6F2F9F"/>
                </a:solidFill>
                <a:latin typeface="Arial" panose="02020603050405020304" pitchFamily="2"/>
              </a:rPr>
              <a:t>Food and drinks high in fat and/or sugar </a:t>
            </a:r>
          </a:p>
          <a:p>
            <a:pPr marL="1783080" marR="0" indent="0" algn="l">
              <a:lnSpc>
                <a:spcPts val="2400"/>
              </a:lnSpc>
              <a:spcBef>
                <a:spcPts val="1090"/>
              </a:spcBef>
              <a:spcAft>
                <a:spcPts val="1160"/>
              </a:spcAft>
            </a:pPr>
            <a:r>
              <a:rPr lang="en-US" sz="2400" spc="-10">
                <a:solidFill>
                  <a:srgbClr val="6F2F9F"/>
                </a:solidFill>
                <a:latin typeface="Arial" panose="02020603050405020304" pitchFamily="2"/>
              </a:rPr>
              <a:t>“Healthier treats”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389890" y="393700"/>
            <a:ext cx="8585200" cy="1739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27432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b="1" spc="-45">
                <a:solidFill>
                  <a:srgbClr val="FFCC00"/>
                </a:solidFill>
                <a:latin typeface="Arial" panose="02020603050405020304" pitchFamily="2"/>
              </a:rPr>
              <a:t>1. Bread, rice, potatoes, pasta &amp; other starchy foods </a:t>
            </a:r>
          </a:p>
          <a:p>
            <a:pPr marL="685800" marR="0" indent="274320" algn="l">
              <a:lnSpc>
                <a:spcPts val="2700"/>
              </a:lnSpc>
              <a:spcBef>
                <a:spcPts val="1695"/>
              </a:spcBef>
              <a:spcAft>
                <a:spcPts val="0"/>
              </a:spcAft>
              <a:buFont typeface="Arial"/>
              <a:buChar char="·"/>
            </a:pPr>
            <a:r>
              <a:rPr lang="en-US" sz="2200" spc="0">
                <a:solidFill>
                  <a:srgbClr val="000000"/>
                </a:solidFill>
                <a:latin typeface="Arial" panose="02020603050405020304" pitchFamily="2"/>
              </a:rPr>
              <a:t>Starchy foods will help your child feel </a:t>
            </a:r>
            <a:r>
              <a:rPr lang="en-US" sz="2200" i="1" spc="0">
                <a:solidFill>
                  <a:srgbClr val="000000"/>
                </a:solidFill>
                <a:latin typeface="Arial" panose="02020603050405020304" pitchFamily="2"/>
              </a:rPr>
              <a:t>satisfied</a:t>
            </a:r>
            <a:r>
              <a:rPr lang="en-US" sz="2200" spc="0">
                <a:solidFill>
                  <a:srgbClr val="000000"/>
                </a:solidFill>
                <a:latin typeface="Arial" panose="02020603050405020304" pitchFamily="2"/>
              </a:rPr>
              <a:t>, as well as </a:t>
            </a:r>
          </a:p>
          <a:p>
            <a:pPr marL="960120" marR="0" indent="0" algn="l">
              <a:lnSpc>
                <a:spcPts val="2500"/>
              </a:lnSpc>
              <a:spcBef>
                <a:spcPts val="120"/>
              </a:spcBef>
              <a:spcAft>
                <a:spcPts val="3890"/>
              </a:spcAft>
            </a:pPr>
            <a:r>
              <a:rPr lang="en-US" sz="2200" spc="0">
                <a:solidFill>
                  <a:srgbClr val="000000"/>
                </a:solidFill>
                <a:latin typeface="Arial" panose="02020603050405020304" pitchFamily="2"/>
              </a:rPr>
              <a:t>being a good source of </a:t>
            </a:r>
            <a:r>
              <a:rPr lang="en-US" sz="2200" i="1" spc="0">
                <a:solidFill>
                  <a:srgbClr val="000000"/>
                </a:solidFill>
                <a:latin typeface="Arial" panose="02020603050405020304" pitchFamily="2"/>
              </a:rPr>
              <a:t>energy </a:t>
            </a:r>
            <a:r>
              <a:rPr lang="en-US" sz="2200" spc="0">
                <a:solidFill>
                  <a:srgbClr val="000000"/>
                </a:solidFill>
                <a:latin typeface="Arial" panose="02020603050405020304" pitchFamily="2"/>
              </a:rPr>
              <a:t>and </a:t>
            </a:r>
            <a:r>
              <a:rPr lang="en-US" sz="2200" i="1" spc="0">
                <a:solidFill>
                  <a:srgbClr val="000000"/>
                </a:solidFill>
                <a:latin typeface="Arial" panose="02020603050405020304" pitchFamily="2"/>
              </a:rPr>
              <a:t>B vitamins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/>
          <p:cNvSpPr>
            <a:spLocks noGrp="1"/>
          </p:cNvSpPr>
          <p:nvPr>
            <p:ph type="body" idx="10"/>
          </p:nvPr>
        </p:nvSpPr>
        <p:spPr>
          <a:xfrm>
            <a:off x="404495" y="393700"/>
            <a:ext cx="8585200" cy="1435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400" b="1" spc="-55">
                <a:solidFill>
                  <a:srgbClr val="0099CC"/>
                </a:solidFill>
                <a:latin typeface="Arial" panose="02020603050405020304" pitchFamily="2"/>
              </a:rPr>
              <a:t>3. Milk and dairy foods </a:t>
            </a:r>
          </a:p>
          <a:p>
            <a:pPr marL="365760" marR="0" indent="320040" algn="l">
              <a:lnSpc>
                <a:spcPts val="2700"/>
              </a:lnSpc>
              <a:spcBef>
                <a:spcPts val="1085"/>
              </a:spcBef>
              <a:spcAft>
                <a:spcPts val="0"/>
              </a:spcAft>
              <a:buFont typeface="Arial"/>
              <a:buChar char="·"/>
            </a:pPr>
            <a:r>
              <a:rPr lang="en-US" sz="2200" spc="-15">
                <a:solidFill>
                  <a:srgbClr val="000000"/>
                </a:solidFill>
                <a:latin typeface="Arial" panose="02020603050405020304" pitchFamily="2"/>
              </a:rPr>
              <a:t>Provides </a:t>
            </a:r>
            <a:r>
              <a:rPr lang="en-US" sz="2200" i="1" spc="-20">
                <a:solidFill>
                  <a:srgbClr val="000000"/>
                </a:solidFill>
                <a:latin typeface="Arial" panose="02020603050405020304" pitchFamily="2"/>
              </a:rPr>
              <a:t>calcium</a:t>
            </a:r>
            <a:r>
              <a:rPr lang="en-US" sz="2200" spc="-15">
                <a:solidFill>
                  <a:srgbClr val="000000"/>
                </a:solidFill>
                <a:latin typeface="Arial" panose="02020603050405020304" pitchFamily="2"/>
              </a:rPr>
              <a:t>, </a:t>
            </a:r>
            <a:r>
              <a:rPr lang="en-US" sz="2200" i="1" spc="-20">
                <a:solidFill>
                  <a:srgbClr val="000000"/>
                </a:solidFill>
                <a:latin typeface="Arial" panose="02020603050405020304" pitchFamily="2"/>
              </a:rPr>
              <a:t>protein</a:t>
            </a:r>
            <a:r>
              <a:rPr lang="en-US" sz="2200" spc="-15">
                <a:solidFill>
                  <a:srgbClr val="000000"/>
                </a:solidFill>
                <a:latin typeface="Arial" panose="02020603050405020304" pitchFamily="2"/>
              </a:rPr>
              <a:t>, </a:t>
            </a:r>
            <a:r>
              <a:rPr lang="en-US" sz="2200" i="1" spc="-20">
                <a:solidFill>
                  <a:srgbClr val="000000"/>
                </a:solidFill>
                <a:latin typeface="Arial" panose="02020603050405020304" pitchFamily="2"/>
              </a:rPr>
              <a:t>vitamins B12</a:t>
            </a:r>
            <a:r>
              <a:rPr lang="en-US" sz="2200" spc="-15">
                <a:solidFill>
                  <a:srgbClr val="000000"/>
                </a:solidFill>
                <a:latin typeface="Arial" panose="02020603050405020304" pitchFamily="2"/>
              </a:rPr>
              <a:t>, </a:t>
            </a:r>
            <a:r>
              <a:rPr lang="en-US" sz="2200" i="1" spc="-20">
                <a:solidFill>
                  <a:srgbClr val="000000"/>
                </a:solidFill>
                <a:latin typeface="Arial" panose="02020603050405020304" pitchFamily="2"/>
              </a:rPr>
              <a:t>A </a:t>
            </a:r>
            <a:r>
              <a:rPr lang="en-US" sz="2200" spc="-15">
                <a:solidFill>
                  <a:srgbClr val="000000"/>
                </a:solidFill>
                <a:latin typeface="Arial" panose="02020603050405020304" pitchFamily="2"/>
              </a:rPr>
              <a:t>and </a:t>
            </a:r>
            <a:r>
              <a:rPr lang="en-US" sz="2200" i="1" spc="-20">
                <a:solidFill>
                  <a:srgbClr val="000000"/>
                </a:solidFill>
                <a:latin typeface="Arial" panose="02020603050405020304" pitchFamily="2"/>
              </a:rPr>
              <a:t>D </a:t>
            </a:r>
          </a:p>
          <a:p>
            <a:pPr marL="365760" marR="0" indent="320040" algn="l">
              <a:lnSpc>
                <a:spcPts val="2700"/>
              </a:lnSpc>
              <a:spcBef>
                <a:spcPts val="0"/>
              </a:spcBef>
              <a:spcAft>
                <a:spcPts val="2090"/>
              </a:spcAft>
              <a:buFont typeface="Arial"/>
              <a:buChar char="·"/>
            </a:pPr>
            <a:r>
              <a:rPr lang="en-US" sz="2200" spc="-30">
                <a:solidFill>
                  <a:srgbClr val="000000"/>
                </a:solidFill>
                <a:latin typeface="Arial" panose="02020603050405020304" pitchFamily="2"/>
              </a:rPr>
              <a:t>Helps </a:t>
            </a:r>
            <a:r>
              <a:rPr lang="en-US" sz="2200" b="1" spc="-40">
                <a:solidFill>
                  <a:srgbClr val="000000"/>
                </a:solidFill>
                <a:latin typeface="Arial" panose="02020603050405020304" pitchFamily="2"/>
              </a:rPr>
              <a:t>strengthen </a:t>
            </a:r>
            <a:r>
              <a:rPr lang="en-US" sz="2200" spc="-30">
                <a:solidFill>
                  <a:srgbClr val="000000"/>
                </a:solidFill>
                <a:latin typeface="Arial" panose="02020603050405020304" pitchFamily="2"/>
              </a:rPr>
              <a:t>bones and teeth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64"/>
          <p:cNvSpPr>
            <a:spLocks noGrp="1"/>
          </p:cNvSpPr>
          <p:nvPr>
            <p:ph type="body" idx="10"/>
          </p:nvPr>
        </p:nvSpPr>
        <p:spPr>
          <a:xfrm>
            <a:off x="447040" y="304800"/>
            <a:ext cx="8585200" cy="1786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4572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b="1" spc="-40">
                <a:solidFill>
                  <a:srgbClr val="FF7B80"/>
                </a:solidFill>
                <a:latin typeface="Arial" panose="02020603050405020304" pitchFamily="2"/>
              </a:rPr>
              <a:t>4. Meat, fish, eggs, beans &amp; other non-dairy sources of </a:t>
            </a:r>
          </a:p>
          <a:p>
            <a:pPr marL="0" marR="0" indent="0" algn="ctr">
              <a:lnSpc>
                <a:spcPts val="2700"/>
              </a:lnSpc>
              <a:spcBef>
                <a:spcPts val="220"/>
              </a:spcBef>
              <a:spcAft>
                <a:spcPts val="0"/>
              </a:spcAft>
            </a:pPr>
            <a:r>
              <a:rPr lang="en-US" sz="2400" b="1" spc="-55">
                <a:solidFill>
                  <a:srgbClr val="FF7B80"/>
                </a:solidFill>
                <a:latin typeface="Arial" panose="02020603050405020304" pitchFamily="2"/>
              </a:rPr>
              <a:t>protein </a:t>
            </a:r>
          </a:p>
          <a:p>
            <a:pPr marL="320040" marR="0" indent="320040" algn="l">
              <a:lnSpc>
                <a:spcPts val="2700"/>
              </a:lnSpc>
              <a:spcBef>
                <a:spcPts val="40"/>
              </a:spcBef>
              <a:spcAft>
                <a:spcPts val="0"/>
              </a:spcAft>
              <a:buFont typeface="Arial"/>
              <a:buChar char="·"/>
            </a:pPr>
            <a:r>
              <a:rPr lang="en-US" sz="2200" spc="0">
                <a:solidFill>
                  <a:srgbClr val="000000"/>
                </a:solidFill>
                <a:latin typeface="Arial" panose="02020603050405020304" pitchFamily="2"/>
              </a:rPr>
              <a:t>Provides </a:t>
            </a:r>
            <a:r>
              <a:rPr lang="en-US" sz="2200" i="1" spc="0">
                <a:solidFill>
                  <a:srgbClr val="000000"/>
                </a:solidFill>
                <a:latin typeface="Arial" panose="02020603050405020304" pitchFamily="2"/>
              </a:rPr>
              <a:t>protein </a:t>
            </a:r>
            <a:r>
              <a:rPr lang="en-US" sz="2200" spc="0">
                <a:solidFill>
                  <a:srgbClr val="000000"/>
                </a:solidFill>
                <a:latin typeface="Arial" panose="02020603050405020304" pitchFamily="2"/>
              </a:rPr>
              <a:t>for growth &amp; repair </a:t>
            </a:r>
          </a:p>
          <a:p>
            <a:pPr marL="320040" marR="0" indent="320040" algn="l">
              <a:lnSpc>
                <a:spcPts val="2700"/>
              </a:lnSpc>
              <a:spcBef>
                <a:spcPts val="0"/>
              </a:spcBef>
              <a:spcAft>
                <a:spcPts val="2955"/>
              </a:spcAft>
              <a:buFont typeface="Arial"/>
              <a:buChar char="·"/>
            </a:pPr>
            <a:r>
              <a:rPr lang="en-US" sz="2200" spc="0">
                <a:solidFill>
                  <a:srgbClr val="000000"/>
                </a:solidFill>
                <a:latin typeface="Arial" panose="02020603050405020304" pitchFamily="2"/>
              </a:rPr>
              <a:t>Provides </a:t>
            </a:r>
            <a:r>
              <a:rPr lang="en-US" sz="2200" i="1" spc="0">
                <a:solidFill>
                  <a:srgbClr val="000000"/>
                </a:solidFill>
                <a:latin typeface="Arial" panose="02020603050405020304" pitchFamily="2"/>
              </a:rPr>
              <a:t>iron, B vitamins </a:t>
            </a:r>
            <a:r>
              <a:rPr lang="en-US" sz="2200" spc="0">
                <a:solidFill>
                  <a:srgbClr val="000000"/>
                </a:solidFill>
                <a:latin typeface="Arial" panose="02020603050405020304" pitchFamily="2"/>
              </a:rPr>
              <a:t>and </a:t>
            </a:r>
            <a:r>
              <a:rPr lang="en-US" sz="2200" i="1" spc="0">
                <a:solidFill>
                  <a:srgbClr val="000000"/>
                </a:solidFill>
                <a:latin typeface="Arial" panose="02020603050405020304" pitchFamily="2"/>
              </a:rPr>
              <a:t>minerals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69"/>
          <p:cNvSpPr>
            <a:spLocks noGrp="1"/>
          </p:cNvSpPr>
          <p:nvPr>
            <p:ph type="body" idx="10"/>
          </p:nvPr>
        </p:nvSpPr>
        <p:spPr>
          <a:xfrm>
            <a:off x="443865" y="419100"/>
            <a:ext cx="8585200" cy="1769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>
            <a:normAutofit fontScale="90000"/>
          </a:bodyPr>
          <a:lstStyle/>
          <a:p>
            <a:pPr marL="4572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b="1" spc="-50">
                <a:solidFill>
                  <a:srgbClr val="6F2F9F"/>
                </a:solidFill>
                <a:latin typeface="Arial" panose="02020603050405020304" pitchFamily="2"/>
              </a:rPr>
              <a:t>5. Healthier Treats </a:t>
            </a:r>
          </a:p>
          <a:p>
            <a:pPr marL="320040" marR="0" indent="365760" algn="l">
              <a:lnSpc>
                <a:spcPts val="2700"/>
              </a:lnSpc>
              <a:spcBef>
                <a:spcPts val="335"/>
              </a:spcBef>
              <a:spcAft>
                <a:spcPts val="0"/>
              </a:spcAft>
              <a:buFont typeface="Arial"/>
              <a:buChar char="·"/>
            </a:pPr>
            <a:r>
              <a:rPr lang="en-US" sz="2200" spc="-35">
                <a:solidFill>
                  <a:srgbClr val="000000"/>
                </a:solidFill>
                <a:latin typeface="Arial" panose="02020603050405020304" pitchFamily="2"/>
              </a:rPr>
              <a:t>Encouraging children not to bring sweets, chocolate, crisps </a:t>
            </a:r>
          </a:p>
          <a:p>
            <a:pPr marL="685800" marR="0" indent="0" algn="l">
              <a:lnSpc>
                <a:spcPts val="2500"/>
              </a:lnSpc>
              <a:spcBef>
                <a:spcPts val="140"/>
              </a:spcBef>
              <a:spcAft>
                <a:spcPts val="0"/>
              </a:spcAft>
            </a:pPr>
            <a:r>
              <a:rPr lang="en-US" sz="2200" spc="-40">
                <a:solidFill>
                  <a:srgbClr val="000000"/>
                </a:solidFill>
                <a:latin typeface="Arial" panose="02020603050405020304" pitchFamily="2"/>
              </a:rPr>
              <a:t>and fizzy drinks for break or lunch </a:t>
            </a:r>
          </a:p>
          <a:p>
            <a:pPr marL="320040" marR="0" indent="0" algn="l">
              <a:lnSpc>
                <a:spcPts val="2600"/>
              </a:lnSpc>
              <a:spcBef>
                <a:spcPts val="95"/>
              </a:spcBef>
              <a:spcAft>
                <a:spcPts val="2745"/>
              </a:spcAft>
            </a:pPr>
            <a:r>
              <a:rPr lang="en-US" sz="2600" spc="-30" baseline="30000">
                <a:solidFill>
                  <a:srgbClr val="000000"/>
                </a:solidFill>
                <a:latin typeface="Arial" panose="02020603050405020304" pitchFamily="2"/>
              </a:rPr>
              <a:t>**</a:t>
            </a:r>
            <a:r>
              <a:rPr lang="en-US" sz="2250" spc="-20">
                <a:solidFill>
                  <a:srgbClr val="000000"/>
                </a:solidFill>
                <a:latin typeface="Arial" panose="02020603050405020304" pitchFamily="2"/>
              </a:rPr>
              <a:t>Choose healthier options for your children’s lunchbox!**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76"/>
          <p:cNvSpPr>
            <a:spLocks noGrp="1"/>
          </p:cNvSpPr>
          <p:nvPr>
            <p:ph type="body" idx="10"/>
          </p:nvPr>
        </p:nvSpPr>
        <p:spPr>
          <a:xfrm>
            <a:off x="554990" y="690245"/>
            <a:ext cx="249301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400" b="1" spc="-45">
                <a:solidFill>
                  <a:srgbClr val="00AFEF"/>
                </a:solidFill>
                <a:latin typeface="Arial" panose="02020603050405020304" pitchFamily="2"/>
              </a:rPr>
              <a:t>Thirst Quenchers </a:t>
            </a:r>
          </a:p>
        </p:txBody>
      </p:sp>
      <p:sp>
        <p:nvSpPr>
          <p:cNvPr id="78" name="Text Placeholder 77"/>
          <p:cNvSpPr>
            <a:spLocks noGrp="1"/>
          </p:cNvSpPr>
          <p:nvPr>
            <p:ph type="body" idx="10"/>
          </p:nvPr>
        </p:nvSpPr>
        <p:spPr>
          <a:xfrm>
            <a:off x="6233160" y="888365"/>
            <a:ext cx="2078990" cy="1421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640" rIns="0" bIns="0" anchor="t"/>
          <a:lstStyle/>
          <a:p>
            <a:pPr marL="137160" marR="0" indent="0" algn="just">
              <a:lnSpc>
                <a:spcPts val="1900"/>
              </a:lnSpc>
              <a:spcAft>
                <a:spcPts val="0"/>
              </a:spcAft>
            </a:pPr>
            <a:r>
              <a:rPr lang="en-US" sz="1800" spc="-5">
                <a:solidFill>
                  <a:srgbClr val="FFFFFF"/>
                </a:solidFill>
                <a:latin typeface="Calibri" panose="02020603050405020304" pitchFamily="2"/>
              </a:rPr>
              <a:t>It is important that </a:t>
            </a:r>
          </a:p>
          <a:p>
            <a:pPr marL="0" marR="0" indent="0" algn="just">
              <a:lnSpc>
                <a:spcPts val="18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spc="-15">
                <a:solidFill>
                  <a:srgbClr val="FFFFFF"/>
                </a:solidFill>
                <a:latin typeface="Calibri" panose="02020603050405020304" pitchFamily="2"/>
              </a:rPr>
              <a:t>children drink enough </a:t>
            </a:r>
          </a:p>
          <a:p>
            <a:pPr marL="0" marR="0" indent="0" algn="just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800" spc="-35">
                <a:solidFill>
                  <a:srgbClr val="FFFFFF"/>
                </a:solidFill>
                <a:latin typeface="Calibri" panose="02020603050405020304" pitchFamily="2"/>
              </a:rPr>
              <a:t>during the day, so that </a:t>
            </a:r>
          </a:p>
          <a:p>
            <a:pPr marL="137160" marR="0" indent="0" algn="just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-5">
                <a:solidFill>
                  <a:srgbClr val="FFFFFF"/>
                </a:solidFill>
                <a:latin typeface="Calibri" panose="02020603050405020304" pitchFamily="2"/>
              </a:rPr>
              <a:t>they don’t become </a:t>
            </a:r>
          </a:p>
          <a:p>
            <a:pPr marL="0" marR="0" indent="0" algn="just">
              <a:lnSpc>
                <a:spcPts val="1800"/>
              </a:lnSpc>
              <a:spcBef>
                <a:spcPts val="335"/>
              </a:spcBef>
              <a:spcAft>
                <a:spcPts val="260"/>
              </a:spcAft>
            </a:pPr>
            <a:r>
              <a:rPr lang="en-US" sz="1800" i="1" spc="-5">
                <a:solidFill>
                  <a:srgbClr val="FFFFFF"/>
                </a:solidFill>
                <a:latin typeface="Calibri" panose="02020603050405020304" pitchFamily="2"/>
              </a:rPr>
              <a:t>dehydrated </a:t>
            </a:r>
            <a:r>
              <a:rPr lang="en-US" sz="1800" spc="-5">
                <a:solidFill>
                  <a:srgbClr val="FFFFFF"/>
                </a:solidFill>
                <a:latin typeface="Calibri" panose="02020603050405020304" pitchFamily="2"/>
              </a:rPr>
              <a:t>and </a:t>
            </a:r>
            <a:r>
              <a:rPr lang="en-US" sz="1800" i="1" spc="-5">
                <a:solidFill>
                  <a:srgbClr val="FFFFFF"/>
                </a:solidFill>
                <a:latin typeface="Calibri" panose="02020603050405020304" pitchFamily="2"/>
              </a:rPr>
              <a:t>tired</a:t>
            </a:r>
            <a:r>
              <a:rPr lang="en-US" sz="1800" spc="-5">
                <a:solidFill>
                  <a:srgbClr val="FFFFFF"/>
                </a:solidFill>
                <a:latin typeface="Calibri" panose="02020603050405020304" pitchFamily="2"/>
              </a:rPr>
              <a:t>.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Placeholder 80"/>
          <p:cNvSpPr>
            <a:spLocks noGrp="1"/>
          </p:cNvSpPr>
          <p:nvPr>
            <p:ph type="body" idx="10"/>
          </p:nvPr>
        </p:nvSpPr>
        <p:spPr>
          <a:xfrm>
            <a:off x="560705" y="308610"/>
            <a:ext cx="1545590" cy="514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260" rIns="0" bIns="0" anchor="t"/>
          <a:lstStyle/>
          <a:p>
            <a:pPr marL="0" marR="0" indent="0" algn="l">
              <a:lnSpc>
                <a:spcPts val="3600"/>
              </a:lnSpc>
              <a:spcAft>
                <a:spcPts val="25"/>
              </a:spcAft>
            </a:pPr>
            <a:r>
              <a:rPr lang="en-US" sz="3550" b="1" spc="-80">
                <a:solidFill>
                  <a:srgbClr val="0099CC"/>
                </a:solidFill>
                <a:latin typeface="Calibri" panose="02020603050405020304" pitchFamily="2"/>
              </a:rPr>
              <a:t>Top Tips </a:t>
            </a:r>
          </a:p>
        </p:txBody>
      </p:sp>
      <p:sp>
        <p:nvSpPr>
          <p:cNvPr id="84" name="Text Placeholder 83"/>
          <p:cNvSpPr>
            <a:spLocks noGrp="1"/>
          </p:cNvSpPr>
          <p:nvPr>
            <p:ph type="body" idx="10"/>
          </p:nvPr>
        </p:nvSpPr>
        <p:spPr>
          <a:xfrm>
            <a:off x="719455" y="822960"/>
            <a:ext cx="7086600" cy="45021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70890" rIns="0" bIns="0" anchor="t"/>
          <a:lstStyle/>
          <a:p>
            <a:pPr marL="0" marR="0" indent="365760" algn="just">
              <a:lnSpc>
                <a:spcPts val="2900"/>
              </a:lnSpc>
              <a:spcAft>
                <a:spcPts val="0"/>
              </a:spcAft>
              <a:buFont typeface="Arial"/>
              <a:buChar char="·"/>
            </a:pPr>
            <a:r>
              <a:rPr lang="en-US" sz="2400" spc="-5">
                <a:solidFill>
                  <a:srgbClr val="000000"/>
                </a:solidFill>
                <a:latin typeface="Arial" panose="02020603050405020304" pitchFamily="2"/>
              </a:rPr>
              <a:t>Add variety to their lunchbox by using different </a:t>
            </a:r>
          </a:p>
          <a:p>
            <a:pPr marL="365760" marR="0" indent="0" algn="just">
              <a:lnSpc>
                <a:spcPts val="2900"/>
              </a:lnSpc>
              <a:spcBef>
                <a:spcPts val="25"/>
              </a:spcBef>
              <a:spcAft>
                <a:spcPts val="0"/>
              </a:spcAft>
            </a:pPr>
            <a:r>
              <a:rPr lang="en-US" sz="2400" spc="-40">
                <a:solidFill>
                  <a:srgbClr val="000000"/>
                </a:solidFill>
                <a:latin typeface="Arial" panose="02020603050405020304" pitchFamily="2"/>
              </a:rPr>
              <a:t>types of bread </a:t>
            </a:r>
          </a:p>
          <a:p>
            <a:pPr marL="0" marR="0" indent="365760" algn="just">
              <a:lnSpc>
                <a:spcPts val="2900"/>
              </a:lnSpc>
              <a:spcBef>
                <a:spcPts val="4005"/>
              </a:spcBef>
              <a:spcAft>
                <a:spcPts val="0"/>
              </a:spcAft>
              <a:buFont typeface="Arial"/>
              <a:buChar char="·"/>
            </a:pPr>
            <a:r>
              <a:rPr lang="en-US" sz="2400" spc="-20">
                <a:solidFill>
                  <a:srgbClr val="000000"/>
                </a:solidFill>
                <a:latin typeface="Arial" panose="02020603050405020304" pitchFamily="2"/>
              </a:rPr>
              <a:t>Use leftover food for lunches from dinner the night </a:t>
            </a:r>
          </a:p>
          <a:p>
            <a:pPr marL="365760" marR="0" indent="0" algn="just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60">
                <a:solidFill>
                  <a:srgbClr val="000000"/>
                </a:solidFill>
                <a:latin typeface="Arial" panose="02020603050405020304" pitchFamily="2"/>
              </a:rPr>
              <a:t>before </a:t>
            </a:r>
          </a:p>
          <a:p>
            <a:pPr marL="0" marR="0" indent="365760" algn="just">
              <a:lnSpc>
                <a:spcPts val="2900"/>
              </a:lnSpc>
              <a:spcBef>
                <a:spcPts val="4010"/>
              </a:spcBef>
              <a:spcAft>
                <a:spcPts val="0"/>
              </a:spcAft>
              <a:buFont typeface="Arial"/>
              <a:buChar char="·"/>
            </a:pPr>
            <a:r>
              <a:rPr lang="en-US" sz="2400" spc="-10">
                <a:solidFill>
                  <a:srgbClr val="000000"/>
                </a:solidFill>
                <a:latin typeface="Arial" panose="02020603050405020304" pitchFamily="2"/>
              </a:rPr>
              <a:t>Let your children help make their lunch </a:t>
            </a:r>
          </a:p>
          <a:p>
            <a:pPr marL="0" marR="0" indent="365760" algn="just">
              <a:lnSpc>
                <a:spcPts val="2900"/>
              </a:lnSpc>
              <a:spcBef>
                <a:spcPts val="4005"/>
              </a:spcBef>
              <a:spcAft>
                <a:spcPts val="0"/>
              </a:spcAft>
              <a:buFont typeface="Arial"/>
              <a:buChar char="·"/>
            </a:pPr>
            <a:r>
              <a:rPr lang="en-US" sz="2400" spc="-15">
                <a:solidFill>
                  <a:srgbClr val="000000"/>
                </a:solidFill>
                <a:latin typeface="Arial" panose="02020603050405020304" pitchFamily="2"/>
              </a:rPr>
              <a:t>Try out new ideas at teatime or at the weekend </a:t>
            </a:r>
          </a:p>
        </p:txBody>
      </p:sp>
      <p:sp>
        <p:nvSpPr>
          <p:cNvPr id="85" name="Text Placeholder 84"/>
          <p:cNvSpPr>
            <a:spLocks noGrp="1"/>
          </p:cNvSpPr>
          <p:nvPr>
            <p:ph type="body" idx="10"/>
          </p:nvPr>
        </p:nvSpPr>
        <p:spPr>
          <a:xfrm>
            <a:off x="719455" y="5325110"/>
            <a:ext cx="5535295" cy="1380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365760" marR="0" indent="0" algn="just">
              <a:lnSpc>
                <a:spcPts val="2900"/>
              </a:lnSpc>
              <a:spcAft>
                <a:spcPts val="7870"/>
              </a:spcAft>
            </a:pPr>
            <a:r>
              <a:rPr lang="en-US" sz="2400" spc="-25">
                <a:solidFill>
                  <a:srgbClr val="000000"/>
                </a:solidFill>
                <a:latin typeface="Arial" panose="02020603050405020304" pitchFamily="2"/>
              </a:rPr>
              <a:t>before including them in their lunchbox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f79iPqqXaAhXCOxQKHYnaA4sQjRx6BAgAEAU&amp;url=http://blog.vickybarone.com/2015/08/24/back-to-school-lunch-box-ideas/&amp;psig=AOvVaw3w6woTDxROduTbnFqNcvNC&amp;ust=1523093010329018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iwlKvRpaXaAhVB1xQKHfuuCnIQjRx6BAgAEAU&amp;url=http://whatscookingwithkids.com/feeding-challenges-children-with-developmental-delays/&amp;psig=AOvVaw24ud1Wbjy9A_SAKTh6QBHf&amp;ust=1523091901925503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2ahUKEwjQz7aJpKXaAhWHbRQKHYQvCjUQjRx6BAgAEAU&amp;url=http://www.concordextra.com/product/23363/Ambrosia/AMBROSIA%2BDEVON%2BCUSTARD%2BPOT%2B150G/&amp;psig=AOvVaw2CwqmtQK8sOgEoOT8k9snr&amp;ust=1523091481022032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s://www.google.co.uk/url?sa=i&amp;rct=j&amp;q=&amp;esrc=s&amp;source=images&amp;cd=&amp;cad=rja&amp;uact=8&amp;ved=2ahUKEwiEo8OAo6XaAhWIshQKHVoJDBAQjRx6BAgAEAU&amp;url=https://feelpositive.wordpress.com/2014/02/10/a-glass-of-milk/&amp;psig=AOvVaw2GojOb8VQDyHTp_jsKdeil&amp;ust=152309118938547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oogle.co.uk/url?sa=i&amp;rct=j&amp;q=&amp;esrc=s&amp;source=images&amp;cd=&amp;cad=rja&amp;uact=8&amp;ved=2ahUKEwib0ojTo6XaAhXEtBQKHWZJCW4QjRx6BAgAEAU&amp;url=https://www.cookstr.com/recipes/deluxe-macaroni-and-cheese&amp;psig=AOvVaw1grkasWQHxoQNNQhXu1uTn&amp;ust=1523091334713229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www.google.co.uk/url?sa=i&amp;rct=j&amp;q=&amp;esrc=s&amp;source=images&amp;cd=&amp;cad=rja&amp;uact=8&amp;ved=2ahUKEwiBoKGwo6XaAhUH1RQKHVgmCB4QjRx6BAgAEAU&amp;url=https://www.istockphoto.com/photos/yogurt-container&amp;psig=AOvVaw2StkGrOaEA4UsmABHE3EWG&amp;ust=1523091290046738" TargetMode="Externa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2ahUKEwiz5OeLpaXaAhXHXBQKHUhYBSAQjRx6BAgAEAU&amp;url=https://www.foodnetwork.com/recipes/food-network-kitchen/garlic-herb-breadsticks-recipe-1973841&amp;psig=AOvVaw3NTKv_pRNmOXpcsLnCXO_x&amp;ust=1523091738916552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s://www.google.co.uk/url?sa=i&amp;rct=j&amp;q=&amp;esrc=s&amp;source=images&amp;cd=&amp;cad=rja&amp;uact=8&amp;ved=2ahUKEwid9vK8pKXaAhUGbhQKHdfPBxoQjRx6BAgAEAU&amp;url=https://www.thereadystore.com/saratoga-farms-pilot-bread-crackers-single&amp;psig=AOvVaw3TVkU1Buog14xRlX1ea8qy&amp;ust=152309158774534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url?sa=i&amp;rct=j&amp;q=&amp;esrc=s&amp;source=images&amp;cd=&amp;cad=rja&amp;uact=8&amp;ved=2ahUKEwj_udPkpKXaAhUDOxQKHezlAhQQjRx6BAgAEAU&amp;url=https://www.simplyrecipes.com/recipes/perfect_popcorn/&amp;psig=AOvVaw1b1BqMZR8jcLH1od2aKDUG&amp;ust=1523091674060094" TargetMode="External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hyperlink" Target="https://www.google.co.uk/url?sa=i&amp;rct=j&amp;q=&amp;esrc=s&amp;source=images&amp;cd=&amp;cad=rja&amp;uact=8&amp;ved=2ahUKEwixnrXWpKXaAhUE1RQKHfTLCk0QjRx6BAgAEAU&amp;url=https://www.awesomecuisine.com/recipes/21839/strawberry-jelly.html&amp;psig=AOvVaw3wtf5dz9bPusRad50Q8jet&amp;ust=1523091628691977" TargetMode="External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8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377055" y="366758"/>
            <a:ext cx="4766945" cy="6014085"/>
          </a:xfrm>
          <a:prstGeom prst="rect">
            <a:avLst/>
          </a:prstGeom>
        </p:spPr>
      </p:pic>
      <p:pic>
        <p:nvPicPr>
          <p:cNvPr id="7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702550" y="789305"/>
            <a:ext cx="758825" cy="802005"/>
          </a:xfrm>
          <a:prstGeom prst="rect">
            <a:avLst/>
          </a:prstGeom>
        </p:spPr>
      </p:pic>
      <p:pic>
        <p:nvPicPr>
          <p:cNvPr id="11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11560" y="5301208"/>
            <a:ext cx="2611755" cy="120396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41630" y="368300"/>
            <a:ext cx="5670530" cy="327672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88035" rIns="0" bIns="0" anchor="ctr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400" b="1" spc="-5" dirty="0">
                <a:solidFill>
                  <a:srgbClr val="FFFFFF"/>
                </a:solidFill>
                <a:latin typeface="Arial" panose="02020603050405020304" pitchFamily="2"/>
              </a:rPr>
              <a:t>Are you Packing a </a:t>
            </a:r>
          </a:p>
          <a:p>
            <a:pPr marL="0" marR="0" indent="0" algn="l">
              <a:lnSpc>
                <a:spcPts val="4100"/>
              </a:lnSpc>
              <a:spcBef>
                <a:spcPts val="160"/>
              </a:spcBef>
              <a:spcAft>
                <a:spcPts val="6045"/>
              </a:spcAft>
            </a:pPr>
            <a:r>
              <a:rPr lang="en-US" sz="4400" b="1" spc="-45" dirty="0">
                <a:solidFill>
                  <a:srgbClr val="FFFFFF"/>
                </a:solidFill>
                <a:latin typeface="Arial" panose="02020603050405020304" pitchFamily="2"/>
              </a:rPr>
              <a:t>Healthy Lunch Box?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95536" y="3212976"/>
            <a:ext cx="4436487" cy="1534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050" b="1" spc="-30" dirty="0" smtClean="0">
                <a:solidFill>
                  <a:srgbClr val="FFFFFF"/>
                </a:solidFill>
                <a:latin typeface="Arial" panose="02020603050405020304" pitchFamily="2"/>
              </a:rPr>
              <a:t>Cancer Prevention </a:t>
            </a:r>
          </a:p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050" b="1" spc="-30" dirty="0" smtClean="0">
                <a:solidFill>
                  <a:srgbClr val="FFFFFF"/>
                </a:solidFill>
                <a:latin typeface="Arial" panose="02020603050405020304" pitchFamily="2"/>
              </a:rPr>
              <a:t>Schools and Young People Team </a:t>
            </a:r>
            <a:endParaRPr lang="en-US" sz="2050" b="1" spc="-30" dirty="0">
              <a:solidFill>
                <a:srgbClr val="FFFFFF"/>
              </a:solidFill>
              <a:latin typeface="Arial" panose="02020603050405020304" pitchFamily="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82385" y="6833870"/>
            <a:ext cx="2762250" cy="0"/>
          </a:xfrm>
          <a:prstGeom prst="line">
            <a:avLst/>
          </a:prstGeom>
          <a:ln w="45720" cmpd="sng">
            <a:solidFill>
              <a:srgbClr val="FFFFFB"/>
            </a:solidFill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Placeholder 76"/>
          <p:cNvSpPr>
            <a:spLocks noGrp="1"/>
          </p:cNvSpPr>
          <p:nvPr>
            <p:ph type="body" idx="10"/>
          </p:nvPr>
        </p:nvSpPr>
        <p:spPr>
          <a:xfrm>
            <a:off x="554990" y="690245"/>
            <a:ext cx="2493010" cy="342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400" b="1" spc="-45">
                <a:solidFill>
                  <a:srgbClr val="00AFEF"/>
                </a:solidFill>
                <a:latin typeface="Arial" panose="02020603050405020304" pitchFamily="2"/>
              </a:rPr>
              <a:t>Thirst Quenchers </a:t>
            </a:r>
          </a:p>
        </p:txBody>
      </p:sp>
      <p:sp>
        <p:nvSpPr>
          <p:cNvPr id="78" name="Text Placeholder 77"/>
          <p:cNvSpPr>
            <a:spLocks noGrp="1"/>
          </p:cNvSpPr>
          <p:nvPr>
            <p:ph type="body" idx="10"/>
          </p:nvPr>
        </p:nvSpPr>
        <p:spPr>
          <a:xfrm>
            <a:off x="6233160" y="888365"/>
            <a:ext cx="2078990" cy="1421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640" rIns="0" bIns="0" anchor="t"/>
          <a:lstStyle/>
          <a:p>
            <a:pPr marL="137160" marR="0" indent="0" algn="just">
              <a:lnSpc>
                <a:spcPts val="1900"/>
              </a:lnSpc>
              <a:spcAft>
                <a:spcPts val="0"/>
              </a:spcAft>
            </a:pPr>
            <a:r>
              <a:rPr lang="en-US" sz="1800" spc="-5" dirty="0">
                <a:solidFill>
                  <a:srgbClr val="FFFFFF"/>
                </a:solidFill>
                <a:latin typeface="Calibri" panose="02020603050405020304" pitchFamily="2"/>
              </a:rPr>
              <a:t>It is important that </a:t>
            </a:r>
          </a:p>
          <a:p>
            <a:pPr marL="0" marR="0" indent="0" algn="just">
              <a:lnSpc>
                <a:spcPts val="1800"/>
              </a:lnSpc>
              <a:spcBef>
                <a:spcPts val="330"/>
              </a:spcBef>
              <a:spcAft>
                <a:spcPts val="0"/>
              </a:spcAft>
            </a:pPr>
            <a:r>
              <a:rPr lang="en-US" sz="1800" spc="-15" dirty="0" smtClean="0">
                <a:solidFill>
                  <a:srgbClr val="FFFFFF"/>
                </a:solidFill>
                <a:latin typeface="Calibri" panose="02020603050405020304" pitchFamily="2"/>
              </a:rPr>
              <a:t>your </a:t>
            </a:r>
            <a:r>
              <a:rPr lang="en-US" sz="1800" spc="-15" dirty="0" err="1" smtClean="0">
                <a:solidFill>
                  <a:srgbClr val="FFFFFF"/>
                </a:solidFill>
                <a:latin typeface="Calibri" panose="02020603050405020304" pitchFamily="2"/>
              </a:rPr>
              <a:t>childdrink</a:t>
            </a:r>
            <a:r>
              <a:rPr lang="en-US" sz="1800" spc="-15" dirty="0" smtClean="0">
                <a:solidFill>
                  <a:srgbClr val="FFFFFF"/>
                </a:solidFill>
                <a:latin typeface="Calibri" panose="02020603050405020304" pitchFamily="2"/>
              </a:rPr>
              <a:t> </a:t>
            </a:r>
            <a:r>
              <a:rPr lang="en-US" sz="1800" spc="-15" dirty="0">
                <a:solidFill>
                  <a:srgbClr val="FFFFFF"/>
                </a:solidFill>
                <a:latin typeface="Calibri" panose="02020603050405020304" pitchFamily="2"/>
              </a:rPr>
              <a:t>enough </a:t>
            </a:r>
          </a:p>
          <a:p>
            <a:pPr marL="0" marR="0" indent="0" algn="just">
              <a:lnSpc>
                <a:spcPts val="1800"/>
              </a:lnSpc>
              <a:spcBef>
                <a:spcPts val="335"/>
              </a:spcBef>
              <a:spcAft>
                <a:spcPts val="0"/>
              </a:spcAft>
            </a:pPr>
            <a:r>
              <a:rPr lang="en-US" sz="1800" spc="-35" dirty="0">
                <a:solidFill>
                  <a:srgbClr val="FFFFFF"/>
                </a:solidFill>
                <a:latin typeface="Calibri" panose="02020603050405020304" pitchFamily="2"/>
              </a:rPr>
              <a:t>during the day, so that </a:t>
            </a:r>
          </a:p>
          <a:p>
            <a:pPr marL="137160" marR="0" indent="0" algn="just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lang="en-US" sz="1800" spc="-5" dirty="0">
                <a:solidFill>
                  <a:srgbClr val="FFFFFF"/>
                </a:solidFill>
                <a:latin typeface="Calibri" panose="02020603050405020304" pitchFamily="2"/>
              </a:rPr>
              <a:t>they don’t become </a:t>
            </a:r>
          </a:p>
          <a:p>
            <a:pPr marL="0" marR="0" indent="0" algn="just">
              <a:lnSpc>
                <a:spcPts val="1800"/>
              </a:lnSpc>
              <a:spcBef>
                <a:spcPts val="335"/>
              </a:spcBef>
              <a:spcAft>
                <a:spcPts val="260"/>
              </a:spcAft>
            </a:pPr>
            <a:r>
              <a:rPr lang="en-US" sz="1800" i="1" spc="-5" dirty="0">
                <a:solidFill>
                  <a:srgbClr val="FFFFFF"/>
                </a:solidFill>
                <a:latin typeface="Calibri" panose="02020603050405020304" pitchFamily="2"/>
              </a:rPr>
              <a:t>dehydrated </a:t>
            </a:r>
            <a:r>
              <a:rPr lang="en-US" sz="1800" spc="-5" dirty="0">
                <a:solidFill>
                  <a:srgbClr val="FFFFFF"/>
                </a:solidFill>
                <a:latin typeface="Calibri" panose="02020603050405020304" pitchFamily="2"/>
              </a:rPr>
              <a:t>and </a:t>
            </a:r>
            <a:r>
              <a:rPr lang="en-US" sz="1800" i="1" spc="-5" dirty="0">
                <a:solidFill>
                  <a:srgbClr val="FFFFFF"/>
                </a:solidFill>
                <a:latin typeface="Calibri" panose="02020603050405020304" pitchFamily="2"/>
              </a:rPr>
              <a:t>tired</a:t>
            </a:r>
            <a:r>
              <a:rPr lang="en-US" sz="1800" spc="-5" dirty="0">
                <a:solidFill>
                  <a:srgbClr val="FFFFFF"/>
                </a:solidFill>
                <a:latin typeface="Calibri" panose="02020603050405020304" pitchFamily="2"/>
              </a:rPr>
              <a:t>. 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23"/>
          <a:stretch/>
        </p:blipFill>
        <p:spPr bwMode="auto">
          <a:xfrm>
            <a:off x="-396552" y="1272530"/>
            <a:ext cx="2517143" cy="504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5" t="-4446" r="30243" b="-681"/>
          <a:stretch/>
        </p:blipFill>
        <p:spPr bwMode="auto">
          <a:xfrm>
            <a:off x="6964510" y="1544988"/>
            <a:ext cx="2198832" cy="394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 rot="1365716">
            <a:off x="2837815" y="1479044"/>
            <a:ext cx="3600400" cy="3240360"/>
          </a:xfrm>
          <a:prstGeom prst="cloudCallout">
            <a:avLst>
              <a:gd name="adj1" fmla="val -23719"/>
              <a:gd name="adj2" fmla="val 76653"/>
            </a:avLst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225030" y="2163539"/>
            <a:ext cx="288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It is important that </a:t>
            </a:r>
            <a:r>
              <a:rPr lang="en-GB" sz="2000" dirty="0" smtClean="0"/>
              <a:t>your child drinks </a:t>
            </a:r>
            <a:r>
              <a:rPr lang="en-GB" sz="2000" dirty="0" smtClean="0"/>
              <a:t>enough during the day, so that they don’t become </a:t>
            </a:r>
            <a:r>
              <a:rPr lang="en-GB" sz="2000" b="1" i="1" dirty="0" smtClean="0"/>
              <a:t>dehydrated</a:t>
            </a:r>
            <a:r>
              <a:rPr lang="en-GB" sz="2000" dirty="0" smtClean="0"/>
              <a:t> and </a:t>
            </a:r>
            <a:r>
              <a:rPr lang="en-GB" sz="2000" b="1" i="1" dirty="0" smtClean="0"/>
              <a:t>tired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12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602095" y="5775960"/>
            <a:ext cx="2371090" cy="1082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308304" y="-27562"/>
            <a:ext cx="1835696" cy="1944394"/>
          </a:xfrm>
          <a:prstGeom prst="rect">
            <a:avLst/>
          </a:prstGeom>
        </p:spPr>
      </p:pic>
      <p:pic>
        <p:nvPicPr>
          <p:cNvPr id="87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607810" y="5641975"/>
            <a:ext cx="2365375" cy="1057275"/>
          </a:xfrm>
          <a:prstGeom prst="rect">
            <a:avLst/>
          </a:prstGeom>
        </p:spPr>
      </p:pic>
      <p:sp>
        <p:nvSpPr>
          <p:cNvPr id="81" name="Text Placeholder 80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8260" rIns="0" bIns="0" anchor="t"/>
          <a:lstStyle/>
          <a:p>
            <a:pPr marL="0" marR="0" indent="0" algn="l">
              <a:lnSpc>
                <a:spcPts val="3600"/>
              </a:lnSpc>
              <a:spcAft>
                <a:spcPts val="25"/>
              </a:spcAft>
            </a:pPr>
            <a:r>
              <a:rPr lang="en-US" sz="3550" b="1" spc="-80">
                <a:solidFill>
                  <a:srgbClr val="0099CC"/>
                </a:solidFill>
                <a:latin typeface="Calibri" panose="02020603050405020304" pitchFamily="2"/>
              </a:rPr>
              <a:t>Top Tips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340768"/>
            <a:ext cx="8136904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Add variety to their lunchbox by using different types of bread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Use less spreads and avoid mayonnaise to cut down on fat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Let your </a:t>
            </a:r>
            <a:r>
              <a:rPr lang="en-GB" sz="2800" dirty="0" err="1" smtClean="0">
                <a:solidFill>
                  <a:schemeClr val="tx1"/>
                </a:solidFill>
              </a:rPr>
              <a:t>your</a:t>
            </a:r>
            <a:r>
              <a:rPr lang="en-GB" sz="2800" dirty="0" smtClean="0">
                <a:solidFill>
                  <a:schemeClr val="tx1"/>
                </a:solidFill>
              </a:rPr>
              <a:t> child get </a:t>
            </a:r>
            <a:r>
              <a:rPr lang="en-GB" sz="2800" dirty="0" smtClean="0">
                <a:solidFill>
                  <a:schemeClr val="tx1"/>
                </a:solidFill>
              </a:rPr>
              <a:t>involved by helping to make their own lunch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Try out new ideas at teatime or at the weekend before including them in their lunchbox.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7310" y="240665"/>
            <a:ext cx="1609090" cy="1499870"/>
          </a:xfrm>
          <a:prstGeom prst="rect">
            <a:avLst/>
          </a:prstGeom>
        </p:spPr>
      </p:pic>
      <p:pic>
        <p:nvPicPr>
          <p:cNvPr id="94" name="Imag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056120" y="384175"/>
            <a:ext cx="1532890" cy="1350010"/>
          </a:xfrm>
          <a:prstGeom prst="rect">
            <a:avLst/>
          </a:prstGeom>
        </p:spPr>
      </p:pic>
      <p:pic>
        <p:nvPicPr>
          <p:cNvPr id="97" name="Imag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6607810" y="5623560"/>
            <a:ext cx="2365375" cy="1075690"/>
          </a:xfrm>
          <a:prstGeom prst="rect">
            <a:avLst/>
          </a:prstGeom>
        </p:spPr>
      </p:pic>
      <p:graphicFrame>
        <p:nvGraphicFramePr>
          <p:cNvPr id="92" name="table 92"/>
          <p:cNvGraphicFramePr>
            <a:graphicFrameLocks noGrp="1"/>
          </p:cNvGraphicFramePr>
          <p:nvPr/>
        </p:nvGraphicFramePr>
        <p:xfrm>
          <a:off x="67310" y="228600"/>
          <a:ext cx="8521700" cy="1516380"/>
        </p:xfrm>
        <a:graphic>
          <a:graphicData uri="http://schemas.openxmlformats.org/drawingml/2006/table">
            <a:tbl>
              <a:tblPr/>
              <a:tblGrid>
                <a:gridCol w="1609090"/>
                <a:gridCol w="5379720"/>
                <a:gridCol w="1532890"/>
              </a:tblGrid>
              <a:tr h="1516380"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466090" indent="0" algn="r">
                        <a:lnSpc>
                          <a:spcPts val="3500"/>
                        </a:lnSpc>
                        <a:spcBef>
                          <a:spcPts val="3600"/>
                        </a:spcBef>
                        <a:spcAft>
                          <a:spcPts val="4805"/>
                        </a:spcAft>
                      </a:pPr>
                      <a:r>
                        <a:rPr lang="en-US" sz="3550" b="1" spc="0">
                          <a:solidFill>
                            <a:srgbClr val="0099CC"/>
                          </a:solidFill>
                          <a:latin typeface="Arial" panose="02020603050405020304" pitchFamily="2"/>
                        </a:rPr>
                        <a:t>More helpful tips...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" dirty="0"/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5" name="Text Placeholder 94"/>
          <p:cNvSpPr>
            <a:spLocks noGrp="1"/>
          </p:cNvSpPr>
          <p:nvPr>
            <p:ph type="body" idx="10"/>
          </p:nvPr>
        </p:nvSpPr>
        <p:spPr>
          <a:xfrm>
            <a:off x="467544" y="1753004"/>
            <a:ext cx="8412480" cy="4138776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365760" algn="just">
              <a:lnSpc>
                <a:spcPts val="2400"/>
              </a:lnSpc>
              <a:spcAft>
                <a:spcPts val="0"/>
              </a:spcAft>
              <a:buFont typeface="Arial"/>
              <a:buChar char="·"/>
            </a:pPr>
            <a:r>
              <a:rPr lang="en-US" sz="2800" dirty="0"/>
              <a:t>Freeze fruit for an alternative snack </a:t>
            </a:r>
          </a:p>
          <a:p>
            <a:pPr marL="0" marR="0" indent="365760" algn="just">
              <a:lnSpc>
                <a:spcPts val="2500"/>
              </a:lnSpc>
              <a:spcBef>
                <a:spcPts val="3295"/>
              </a:spcBef>
              <a:spcAft>
                <a:spcPts val="0"/>
              </a:spcAft>
              <a:buFont typeface="Arial"/>
              <a:buChar char="·"/>
            </a:pPr>
            <a:r>
              <a:rPr lang="en-US" sz="2800" dirty="0"/>
              <a:t>Add lemon juice to cut up fruit to stop it going off! </a:t>
            </a:r>
          </a:p>
          <a:p>
            <a:pPr marL="0" marR="0" indent="365760" algn="just">
              <a:lnSpc>
                <a:spcPts val="2500"/>
              </a:lnSpc>
              <a:spcBef>
                <a:spcPts val="3290"/>
              </a:spcBef>
              <a:spcAft>
                <a:spcPts val="0"/>
              </a:spcAft>
              <a:buFont typeface="Arial"/>
              <a:buChar char="·"/>
            </a:pPr>
            <a:r>
              <a:rPr lang="en-US" sz="2800" dirty="0"/>
              <a:t>Choose unsalted popcorn rather than crisps </a:t>
            </a:r>
          </a:p>
          <a:p>
            <a:pPr marL="0" marR="0" indent="365760" algn="just">
              <a:lnSpc>
                <a:spcPts val="2500"/>
              </a:lnSpc>
              <a:spcBef>
                <a:spcPts val="3295"/>
              </a:spcBef>
              <a:spcAft>
                <a:spcPts val="0"/>
              </a:spcAft>
              <a:buFont typeface="Arial"/>
              <a:buChar char="·"/>
            </a:pPr>
            <a:r>
              <a:rPr lang="en-US" sz="2800" dirty="0"/>
              <a:t>Choose bright and </a:t>
            </a:r>
            <a:r>
              <a:rPr lang="en-US" sz="2800" dirty="0" err="1"/>
              <a:t>colourful</a:t>
            </a:r>
            <a:r>
              <a:rPr lang="en-US" sz="2800" dirty="0"/>
              <a:t> foods </a:t>
            </a:r>
          </a:p>
          <a:p>
            <a:pPr marL="0" marR="0" indent="365760" algn="just">
              <a:lnSpc>
                <a:spcPts val="2500"/>
              </a:lnSpc>
              <a:spcBef>
                <a:spcPts val="3295"/>
              </a:spcBef>
              <a:spcAft>
                <a:spcPts val="0"/>
              </a:spcAft>
              <a:buFont typeface="Arial"/>
              <a:buChar char="·"/>
            </a:pPr>
            <a:r>
              <a:rPr lang="en-US" sz="2800" dirty="0"/>
              <a:t>Try and get your child excited about </a:t>
            </a:r>
            <a:r>
              <a:rPr lang="en-US" sz="2800" dirty="0" smtClean="0"/>
              <a:t>their lunchbox</a:t>
            </a:r>
            <a:r>
              <a:rPr lang="en-US" sz="2800" dirty="0"/>
              <a:t>, let </a:t>
            </a:r>
            <a:r>
              <a:rPr lang="en-US" sz="2800" dirty="0" smtClean="0"/>
              <a:t>them pick </a:t>
            </a:r>
            <a:r>
              <a:rPr lang="en-US" sz="2800" dirty="0"/>
              <a:t>a </a:t>
            </a:r>
            <a:r>
              <a:rPr lang="en-US" sz="2800" dirty="0" smtClean="0"/>
              <a:t>lunchbox </a:t>
            </a:r>
            <a:r>
              <a:rPr lang="en-US" sz="2800" dirty="0"/>
              <a:t>or even decorate their own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383020" y="5805264"/>
            <a:ext cx="2590165" cy="906686"/>
          </a:xfrm>
          <a:prstGeom prst="rect">
            <a:avLst/>
          </a:prstGeom>
        </p:spPr>
      </p:pic>
      <p:sp>
        <p:nvSpPr>
          <p:cNvPr id="100" name="Text Placeholder 99"/>
          <p:cNvSpPr>
            <a:spLocks noGrp="1"/>
          </p:cNvSpPr>
          <p:nvPr>
            <p:ph type="body" idx="10"/>
          </p:nvPr>
        </p:nvSpPr>
        <p:spPr>
          <a:xfrm>
            <a:off x="467544" y="404664"/>
            <a:ext cx="3479800" cy="716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2800"/>
              </a:lnSpc>
              <a:spcAft>
                <a:spcPts val="2850"/>
              </a:spcAft>
            </a:pPr>
            <a:r>
              <a:rPr lang="en-US" sz="2400" b="1" spc="-85" dirty="0">
                <a:solidFill>
                  <a:srgbClr val="0099CC"/>
                </a:solidFill>
                <a:latin typeface="Arial" panose="02020603050405020304" pitchFamily="2"/>
              </a:rPr>
              <a:t>Healthy Lunchbox Ideas </a:t>
            </a:r>
          </a:p>
        </p:txBody>
      </p:sp>
      <p:cxnSp>
        <p:nvCxnSpPr>
          <p:cNvPr id="105" name="Straight Connector 104"/>
          <p:cNvCxnSpPr/>
          <p:nvPr/>
        </p:nvCxnSpPr>
        <p:spPr>
          <a:xfrm>
            <a:off x="0" y="6833870"/>
            <a:ext cx="6383020" cy="0"/>
          </a:xfrm>
          <a:prstGeom prst="line">
            <a:avLst/>
          </a:prstGeom>
          <a:ln w="45720" cmpd="sng">
            <a:solidFill>
              <a:srgbClr val="FFFFFF"/>
            </a:solidFill>
          </a:ln>
        </p:spPr>
      </p:cxnSp>
      <p:pic>
        <p:nvPicPr>
          <p:cNvPr id="5122" name="Picture 2" descr="Image result for healthy lunchbox idea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4" b="3506"/>
          <a:stretch/>
        </p:blipFill>
        <p:spPr bwMode="auto">
          <a:xfrm>
            <a:off x="1187623" y="1064107"/>
            <a:ext cx="6936705" cy="473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620510" y="5641975"/>
            <a:ext cx="2352675" cy="1057275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658495" y="342900"/>
            <a:ext cx="7670800" cy="965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" rIns="0" bIns="0" anchor="t"/>
          <a:lstStyle/>
          <a:p>
            <a:pPr marL="0" marR="0" indent="0" algn="l">
              <a:lnSpc>
                <a:spcPts val="3700"/>
              </a:lnSpc>
              <a:spcAft>
                <a:spcPts val="0"/>
              </a:spcAft>
            </a:pPr>
            <a:r>
              <a:rPr lang="en-US" sz="3250" b="1" spc="-40">
                <a:solidFill>
                  <a:srgbClr val="0099CC"/>
                </a:solidFill>
                <a:latin typeface="Arial" panose="02020603050405020304" pitchFamily="2"/>
              </a:rPr>
              <a:t>What are the benefits of a healthy lunch </a:t>
            </a:r>
          </a:p>
          <a:p>
            <a:pPr marL="0" marR="0" indent="0" algn="ctr">
              <a:lnSpc>
                <a:spcPts val="3700"/>
              </a:lnSpc>
              <a:spcBef>
                <a:spcPts val="215"/>
              </a:spcBef>
              <a:spcAft>
                <a:spcPts val="0"/>
              </a:spcAft>
            </a:pPr>
            <a:r>
              <a:rPr lang="en-US" sz="3250" b="1" spc="-85">
                <a:solidFill>
                  <a:srgbClr val="0099CC"/>
                </a:solidFill>
                <a:latin typeface="Arial" panose="02020603050405020304" pitchFamily="2"/>
              </a:rPr>
              <a:t>box?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658495" y="1308735"/>
            <a:ext cx="5126355" cy="4184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94995" rIns="0" bIns="0" anchor="t"/>
          <a:lstStyle/>
          <a:p>
            <a:pPr marL="0" marR="0" indent="365760" algn="l">
              <a:lnSpc>
                <a:spcPts val="3400"/>
              </a:lnSpc>
              <a:spcAft>
                <a:spcPts val="0"/>
              </a:spcAft>
              <a:buFont typeface="Arial"/>
              <a:buChar char="·"/>
            </a:pPr>
            <a:r>
              <a:rPr lang="en-US" sz="2800" spc="-40" dirty="0">
                <a:solidFill>
                  <a:srgbClr val="000000"/>
                </a:solidFill>
                <a:latin typeface="Arial" panose="02020603050405020304" pitchFamily="2"/>
              </a:rPr>
              <a:t>Establishes good eating habits </a:t>
            </a:r>
          </a:p>
          <a:p>
            <a:pPr marL="0" marR="0" indent="365760" algn="l">
              <a:lnSpc>
                <a:spcPts val="3400"/>
              </a:lnSpc>
              <a:spcBef>
                <a:spcPts val="590"/>
              </a:spcBef>
              <a:spcAft>
                <a:spcPts val="0"/>
              </a:spcAft>
              <a:buFont typeface="Arial"/>
              <a:buChar char="·"/>
            </a:pPr>
            <a:r>
              <a:rPr lang="en-US" sz="2800" spc="-10" dirty="0">
                <a:solidFill>
                  <a:srgbClr val="000000"/>
                </a:solidFill>
                <a:latin typeface="Arial" panose="02020603050405020304" pitchFamily="2"/>
              </a:rPr>
              <a:t>Improves concentration &amp; </a:t>
            </a:r>
          </a:p>
          <a:p>
            <a:pPr marL="365760" marR="0" indent="0" algn="l">
              <a:lnSpc>
                <a:spcPts val="3200"/>
              </a:lnSpc>
              <a:spcBef>
                <a:spcPts val="225"/>
              </a:spcBef>
              <a:spcAft>
                <a:spcPts val="0"/>
              </a:spcAft>
            </a:pPr>
            <a:r>
              <a:rPr lang="en-US" sz="2800" spc="-50" dirty="0" err="1">
                <a:solidFill>
                  <a:srgbClr val="000000"/>
                </a:solidFill>
                <a:latin typeface="Arial" panose="02020603050405020304" pitchFamily="2"/>
              </a:rPr>
              <a:t>behaviour</a:t>
            </a:r>
            <a:r>
              <a:rPr lang="en-US" sz="2800" spc="-5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0" indent="365760" algn="l">
              <a:lnSpc>
                <a:spcPts val="3400"/>
              </a:lnSpc>
              <a:spcBef>
                <a:spcPts val="545"/>
              </a:spcBef>
              <a:spcAft>
                <a:spcPts val="0"/>
              </a:spcAft>
              <a:buFont typeface="Arial"/>
              <a:buChar char="·"/>
            </a:pPr>
            <a:r>
              <a:rPr lang="en-US" sz="2800" spc="-20" dirty="0">
                <a:solidFill>
                  <a:srgbClr val="000000"/>
                </a:solidFill>
                <a:latin typeface="Arial" panose="02020603050405020304" pitchFamily="2"/>
              </a:rPr>
              <a:t>Aids growth &amp; development </a:t>
            </a:r>
          </a:p>
          <a:p>
            <a:pPr marL="0" marR="0" indent="365760" algn="l">
              <a:lnSpc>
                <a:spcPts val="3400"/>
              </a:lnSpc>
              <a:spcBef>
                <a:spcPts val="615"/>
              </a:spcBef>
              <a:spcAft>
                <a:spcPts val="0"/>
              </a:spcAft>
              <a:buFont typeface="Arial"/>
              <a:buChar char="·"/>
            </a:pPr>
            <a:r>
              <a:rPr lang="en-US" sz="2800" spc="-10" dirty="0">
                <a:solidFill>
                  <a:srgbClr val="000000"/>
                </a:solidFill>
                <a:latin typeface="Arial" panose="02020603050405020304" pitchFamily="2"/>
              </a:rPr>
              <a:t>Helps prevent tooth decay </a:t>
            </a:r>
          </a:p>
          <a:p>
            <a:pPr marL="0" marR="0" indent="365760" algn="l">
              <a:lnSpc>
                <a:spcPts val="3400"/>
              </a:lnSpc>
              <a:spcBef>
                <a:spcPts val="615"/>
              </a:spcBef>
              <a:spcAft>
                <a:spcPts val="0"/>
              </a:spcAft>
              <a:buFont typeface="Arial"/>
              <a:buChar char="·"/>
            </a:pPr>
            <a:r>
              <a:rPr lang="en-US" sz="2800" spc="-15" dirty="0">
                <a:solidFill>
                  <a:srgbClr val="000000"/>
                </a:solidFill>
                <a:latin typeface="Arial" panose="02020603050405020304" pitchFamily="2"/>
              </a:rPr>
              <a:t>Helps achieve their 5-a-day </a:t>
            </a:r>
          </a:p>
          <a:p>
            <a:pPr marL="0" marR="0" indent="365760" algn="l">
              <a:lnSpc>
                <a:spcPts val="3400"/>
              </a:lnSpc>
              <a:spcBef>
                <a:spcPts val="620"/>
              </a:spcBef>
              <a:spcAft>
                <a:spcPts val="0"/>
              </a:spcAft>
              <a:buFont typeface="Arial"/>
              <a:buChar char="·"/>
            </a:pPr>
            <a:r>
              <a:rPr lang="en-US" sz="2800" spc="-20" dirty="0">
                <a:solidFill>
                  <a:srgbClr val="000000"/>
                </a:solidFill>
                <a:latin typeface="Arial" panose="02020603050405020304" pitchFamily="2"/>
              </a:rPr>
              <a:t>Meets energy requirements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658495" y="5492750"/>
            <a:ext cx="5434330" cy="12128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0" marR="0" indent="365760" algn="l">
              <a:lnSpc>
                <a:spcPts val="3400"/>
              </a:lnSpc>
              <a:spcAft>
                <a:spcPts val="0"/>
              </a:spcAft>
              <a:buFont typeface="Arial"/>
              <a:buChar char="·"/>
            </a:pPr>
            <a:r>
              <a:rPr lang="en-US" sz="2800" spc="-45">
                <a:solidFill>
                  <a:srgbClr val="000000"/>
                </a:solidFill>
                <a:latin typeface="Arial" panose="02020603050405020304" pitchFamily="2"/>
              </a:rPr>
              <a:t>Decreases the risk of developing </a:t>
            </a:r>
          </a:p>
          <a:p>
            <a:pPr marL="320040" marR="0" indent="0" algn="l">
              <a:lnSpc>
                <a:spcPts val="3200"/>
              </a:lnSpc>
              <a:spcBef>
                <a:spcPts val="900"/>
              </a:spcBef>
              <a:spcAft>
                <a:spcPts val="2735"/>
              </a:spcAft>
            </a:pPr>
            <a:r>
              <a:rPr lang="en-US" sz="2800" spc="-65">
                <a:solidFill>
                  <a:srgbClr val="000000"/>
                </a:solidFill>
                <a:latin typeface="Arial" panose="02020603050405020304" pitchFamily="2"/>
              </a:rPr>
              <a:t>obesity </a:t>
            </a:r>
          </a:p>
        </p:txBody>
      </p:sp>
      <p:sp>
        <p:nvSpPr>
          <p:cNvPr id="2" name="AutoShape 2" descr="Image result for strong cartoon kid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strong cartoon kid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219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07" y="2060848"/>
            <a:ext cx="3296832" cy="329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602095" y="5617210"/>
            <a:ext cx="2371090" cy="1082040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548640" y="622300"/>
            <a:ext cx="8458200" cy="4994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3600"/>
              </a:lnSpc>
              <a:spcAft>
                <a:spcPts val="0"/>
              </a:spcAft>
            </a:pPr>
            <a:r>
              <a:rPr lang="en-US" sz="3250" b="1" spc="-25" dirty="0">
                <a:solidFill>
                  <a:srgbClr val="0099CC"/>
                </a:solidFill>
                <a:latin typeface="Arial" panose="02020603050405020304" pitchFamily="2"/>
              </a:rPr>
              <a:t>What should be in a healthier lunch box? </a:t>
            </a:r>
          </a:p>
          <a:p>
            <a:pPr marL="0" marR="0" indent="0" algn="l">
              <a:lnSpc>
                <a:spcPts val="3200"/>
              </a:lnSpc>
              <a:spcBef>
                <a:spcPts val="4320"/>
              </a:spcBef>
              <a:spcAft>
                <a:spcPts val="0"/>
              </a:spcAft>
            </a:pPr>
            <a:r>
              <a:rPr lang="en-US" sz="2800" spc="0" dirty="0">
                <a:solidFill>
                  <a:srgbClr val="000000"/>
                </a:solidFill>
                <a:latin typeface="Arial" panose="02020603050405020304" pitchFamily="2"/>
              </a:rPr>
              <a:t>Follow the </a:t>
            </a:r>
            <a:r>
              <a:rPr lang="en-US" sz="2800" dirty="0" err="1">
                <a:solidFill>
                  <a:srgbClr val="000000"/>
                </a:solidFill>
                <a:latin typeface="Arial" panose="02020603050405020304" pitchFamily="2"/>
              </a:rPr>
              <a:t>E</a:t>
            </a:r>
            <a:r>
              <a:rPr lang="en-US" sz="2800" spc="0" dirty="0" err="1" smtClean="0">
                <a:solidFill>
                  <a:srgbClr val="000000"/>
                </a:solidFill>
                <a:latin typeface="Arial" panose="02020603050405020304" pitchFamily="2"/>
              </a:rPr>
              <a:t>atwell</a:t>
            </a:r>
            <a:r>
              <a:rPr lang="en-US" sz="2800" spc="0" dirty="0" smtClean="0">
                <a:solidFill>
                  <a:srgbClr val="000000"/>
                </a:solidFill>
                <a:latin typeface="Arial" panose="02020603050405020304" pitchFamily="2"/>
              </a:rPr>
              <a:t> Guide </a:t>
            </a:r>
            <a:r>
              <a:rPr lang="en-US" sz="2800" spc="0" dirty="0">
                <a:solidFill>
                  <a:srgbClr val="000000"/>
                </a:solidFill>
                <a:latin typeface="Arial" panose="02020603050405020304" pitchFamily="2"/>
              </a:rPr>
              <a:t>for a </a:t>
            </a:r>
            <a:r>
              <a:rPr lang="en-US" sz="2800" i="1" u="sng" spc="0" dirty="0">
                <a:solidFill>
                  <a:srgbClr val="000000"/>
                </a:solidFill>
                <a:latin typeface="Arial" panose="02020603050405020304" pitchFamily="2"/>
              </a:rPr>
              <a:t>balanced</a:t>
            </a:r>
            <a:r>
              <a:rPr lang="en-US" sz="2800" spc="0" dirty="0">
                <a:solidFill>
                  <a:srgbClr val="000000"/>
                </a:solidFill>
                <a:latin typeface="Arial" panose="02020603050405020304" pitchFamily="2"/>
              </a:rPr>
              <a:t> and </a:t>
            </a:r>
            <a:r>
              <a:rPr lang="en-US" sz="2800" i="1" u="sng" spc="0" dirty="0">
                <a:solidFill>
                  <a:srgbClr val="000000"/>
                </a:solidFill>
                <a:latin typeface="Arial" panose="02020603050405020304" pitchFamily="2"/>
              </a:rPr>
              <a:t>varied</a:t>
            </a:r>
            <a:r>
              <a:rPr lang="en-US" sz="100" i="1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  <a:p>
            <a:pPr marL="0" marR="0" indent="0" algn="l">
              <a:lnSpc>
                <a:spcPts val="3200"/>
              </a:lnSpc>
              <a:spcBef>
                <a:spcPts val="220"/>
              </a:spcBef>
              <a:spcAft>
                <a:spcPts val="0"/>
              </a:spcAft>
            </a:pPr>
            <a:r>
              <a:rPr lang="en-US" sz="2800" spc="-40" dirty="0">
                <a:solidFill>
                  <a:srgbClr val="000000"/>
                </a:solidFill>
                <a:latin typeface="Arial" panose="02020603050405020304" pitchFamily="2"/>
              </a:rPr>
              <a:t>diet </a:t>
            </a:r>
          </a:p>
          <a:p>
            <a:pPr marL="960120" indent="-457200" algn="l">
              <a:lnSpc>
                <a:spcPts val="2700"/>
              </a:lnSpc>
              <a:spcBef>
                <a:spcPts val="710"/>
              </a:spcBef>
              <a:buFont typeface="+mj-lt"/>
              <a:buAutoNum type="arabicPeriod"/>
            </a:pPr>
            <a:r>
              <a:rPr lang="en-US" sz="2400" spc="-5" dirty="0" smtClean="0">
                <a:solidFill>
                  <a:srgbClr val="FFCC00"/>
                </a:solidFill>
                <a:latin typeface="Arial" panose="02020603050405020304" pitchFamily="2"/>
              </a:rPr>
              <a:t>Potatoes, bread, rice</a:t>
            </a:r>
            <a:r>
              <a:rPr lang="en-US" sz="2400" spc="-5" dirty="0" smtClean="0">
                <a:solidFill>
                  <a:srgbClr val="FFCC00"/>
                </a:solidFill>
                <a:latin typeface="Arial" panose="02020603050405020304" pitchFamily="2"/>
              </a:rPr>
              <a:t>, </a:t>
            </a:r>
            <a:r>
              <a:rPr lang="en-US" sz="2400" spc="-5" dirty="0">
                <a:solidFill>
                  <a:srgbClr val="FFCC00"/>
                </a:solidFill>
                <a:latin typeface="Arial" panose="02020603050405020304" pitchFamily="2"/>
              </a:rPr>
              <a:t>pasta &amp; other starchy foods </a:t>
            </a:r>
          </a:p>
          <a:p>
            <a:pPr marL="960120" indent="-457200" algn="l">
              <a:lnSpc>
                <a:spcPts val="2700"/>
              </a:lnSpc>
              <a:spcBef>
                <a:spcPts val="710"/>
              </a:spcBef>
              <a:buFont typeface="+mj-lt"/>
              <a:buAutoNum type="arabicPeriod"/>
            </a:pPr>
            <a:r>
              <a:rPr lang="en-US" sz="2400" spc="-25" dirty="0" smtClean="0">
                <a:solidFill>
                  <a:srgbClr val="92D050"/>
                </a:solidFill>
                <a:latin typeface="Arial" panose="02020603050405020304" pitchFamily="2"/>
              </a:rPr>
              <a:t>Fruit </a:t>
            </a:r>
            <a:r>
              <a:rPr lang="en-US" sz="2400" spc="-25" dirty="0">
                <a:solidFill>
                  <a:srgbClr val="92D050"/>
                </a:solidFill>
                <a:latin typeface="Arial" panose="02020603050405020304" pitchFamily="2"/>
              </a:rPr>
              <a:t>and vegetables </a:t>
            </a:r>
          </a:p>
          <a:p>
            <a:pPr marL="960120" indent="-457200" algn="l">
              <a:lnSpc>
                <a:spcPts val="2700"/>
              </a:lnSpc>
              <a:spcBef>
                <a:spcPts val="780"/>
              </a:spcBef>
              <a:buFont typeface="+mj-lt"/>
              <a:buAutoNum type="arabicPeriod"/>
            </a:pPr>
            <a:r>
              <a:rPr lang="en-US" sz="2400" spc="-15" dirty="0" smtClean="0">
                <a:solidFill>
                  <a:srgbClr val="0099CC"/>
                </a:solidFill>
                <a:latin typeface="Arial" panose="02020603050405020304" pitchFamily="2"/>
              </a:rPr>
              <a:t>Dairy and other alternatives </a:t>
            </a:r>
            <a:endParaRPr lang="en-US" sz="2400" spc="-15" dirty="0">
              <a:solidFill>
                <a:srgbClr val="0099CC"/>
              </a:solidFill>
              <a:latin typeface="Arial" panose="02020603050405020304" pitchFamily="2"/>
            </a:endParaRPr>
          </a:p>
          <a:p>
            <a:pPr marL="960120" indent="-457200" algn="l">
              <a:lnSpc>
                <a:spcPts val="2700"/>
              </a:lnSpc>
              <a:spcBef>
                <a:spcPts val="715"/>
              </a:spcBef>
              <a:buFont typeface="+mj-lt"/>
              <a:buAutoNum type="arabicPeriod"/>
            </a:pPr>
            <a:r>
              <a:rPr lang="en-US" sz="2400" spc="0" dirty="0" smtClean="0">
                <a:solidFill>
                  <a:srgbClr val="FF7B80"/>
                </a:solidFill>
                <a:latin typeface="Arial" panose="02020603050405020304" pitchFamily="2"/>
              </a:rPr>
              <a:t>Beans, pulses, fish, eggs, meat and other proteins</a:t>
            </a:r>
            <a:endParaRPr lang="en-US" sz="2400" spc="0" dirty="0" smtClean="0">
              <a:solidFill>
                <a:srgbClr val="FF7B80"/>
              </a:solidFill>
              <a:latin typeface="Arial" panose="02020603050405020304" pitchFamily="2"/>
            </a:endParaRPr>
          </a:p>
          <a:p>
            <a:pPr marL="960120" indent="-457200" algn="l">
              <a:lnSpc>
                <a:spcPts val="2700"/>
              </a:lnSpc>
              <a:spcBef>
                <a:spcPts val="715"/>
              </a:spcBef>
              <a:buFont typeface="+mj-lt"/>
              <a:buAutoNum type="arabicPeriod"/>
            </a:pPr>
            <a:r>
              <a:rPr lang="en-US" sz="2400" spc="0" dirty="0" smtClean="0">
                <a:solidFill>
                  <a:srgbClr val="6F2F9F"/>
                </a:solidFill>
                <a:latin typeface="Arial" panose="02020603050405020304" pitchFamily="2"/>
              </a:rPr>
              <a:t>Food and drinks high in fat and/or sugar</a:t>
            </a:r>
            <a:endParaRPr lang="en-US" sz="2400" spc="0" dirty="0">
              <a:solidFill>
                <a:srgbClr val="FF7B80"/>
              </a:solidFill>
              <a:latin typeface="Arial" panose="02020603050405020304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" y="386083"/>
            <a:ext cx="885469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89890" y="2133600"/>
            <a:ext cx="8583295" cy="4578350"/>
          </a:xfrm>
          <a:prstGeom prst="rect">
            <a:avLst/>
          </a:prstGeom>
        </p:spPr>
      </p:pic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389890" y="393700"/>
            <a:ext cx="8585200" cy="1739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27432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b="1" spc="-45" dirty="0">
                <a:solidFill>
                  <a:srgbClr val="FFCC00"/>
                </a:solidFill>
                <a:latin typeface="Arial" panose="02020603050405020304" pitchFamily="2"/>
              </a:rPr>
              <a:t>1. </a:t>
            </a:r>
            <a:r>
              <a:rPr lang="en-US" sz="2400" b="1" spc="-45" dirty="0" smtClean="0">
                <a:solidFill>
                  <a:srgbClr val="FFCC00"/>
                </a:solidFill>
                <a:latin typeface="Arial" panose="02020603050405020304" pitchFamily="2"/>
              </a:rPr>
              <a:t>Potatoes, bread, </a:t>
            </a:r>
            <a:r>
              <a:rPr lang="en-US" sz="2400" b="1" spc="-45" dirty="0" err="1" smtClean="0">
                <a:solidFill>
                  <a:srgbClr val="FFCC00"/>
                </a:solidFill>
                <a:latin typeface="Arial" panose="02020603050405020304" pitchFamily="2"/>
              </a:rPr>
              <a:t>rice,pasta</a:t>
            </a:r>
            <a:r>
              <a:rPr lang="en-US" sz="2400" b="1" spc="-45" dirty="0" smtClean="0">
                <a:solidFill>
                  <a:srgbClr val="FFCC00"/>
                </a:solidFill>
                <a:latin typeface="Arial" panose="02020603050405020304" pitchFamily="2"/>
              </a:rPr>
              <a:t> </a:t>
            </a:r>
            <a:r>
              <a:rPr lang="en-US" sz="2400" b="1" spc="-45" dirty="0">
                <a:solidFill>
                  <a:srgbClr val="FFCC00"/>
                </a:solidFill>
                <a:latin typeface="Arial" panose="02020603050405020304" pitchFamily="2"/>
              </a:rPr>
              <a:t>&amp; other starchy foods </a:t>
            </a:r>
          </a:p>
          <a:p>
            <a:pPr marL="685800" marR="0" indent="274320" algn="l">
              <a:lnSpc>
                <a:spcPts val="2700"/>
              </a:lnSpc>
              <a:spcBef>
                <a:spcPts val="1695"/>
              </a:spcBef>
              <a:spcAft>
                <a:spcPts val="0"/>
              </a:spcAft>
              <a:buFont typeface="Arial"/>
              <a:buChar char="·"/>
            </a:pPr>
            <a:r>
              <a:rPr lang="en-US" sz="2200" spc="0" dirty="0">
                <a:solidFill>
                  <a:srgbClr val="000000"/>
                </a:solidFill>
                <a:latin typeface="Arial" panose="02020603050405020304" pitchFamily="2"/>
              </a:rPr>
              <a:t>Starchy foods </a:t>
            </a:r>
            <a:r>
              <a:rPr lang="en-US" sz="2200" spc="0" dirty="0" smtClean="0">
                <a:solidFill>
                  <a:srgbClr val="000000"/>
                </a:solidFill>
                <a:latin typeface="Arial" panose="02020603050405020304" pitchFamily="2"/>
              </a:rPr>
              <a:t>will delay feelings of hunger, </a:t>
            </a:r>
            <a:r>
              <a:rPr lang="en-US" sz="2200" spc="0" dirty="0">
                <a:solidFill>
                  <a:srgbClr val="000000"/>
                </a:solidFill>
                <a:latin typeface="Arial" panose="02020603050405020304" pitchFamily="2"/>
              </a:rPr>
              <a:t>as well as </a:t>
            </a:r>
          </a:p>
          <a:p>
            <a:pPr marL="960120" marR="0" indent="0" algn="l">
              <a:lnSpc>
                <a:spcPts val="2500"/>
              </a:lnSpc>
              <a:spcBef>
                <a:spcPts val="120"/>
              </a:spcBef>
              <a:spcAft>
                <a:spcPts val="3890"/>
              </a:spcAft>
            </a:pPr>
            <a:r>
              <a:rPr lang="en-US" sz="2200" spc="0" dirty="0">
                <a:solidFill>
                  <a:srgbClr val="000000"/>
                </a:solidFill>
                <a:latin typeface="Arial" panose="02020603050405020304" pitchFamily="2"/>
              </a:rPr>
              <a:t>being a good source of </a:t>
            </a:r>
            <a:r>
              <a:rPr lang="en-US" sz="2200" b="1" i="1" spc="0" dirty="0">
                <a:solidFill>
                  <a:srgbClr val="000000"/>
                </a:solidFill>
                <a:latin typeface="Arial" panose="02020603050405020304" pitchFamily="2"/>
              </a:rPr>
              <a:t>energy</a:t>
            </a:r>
            <a:r>
              <a:rPr lang="en-US" sz="2200" i="1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2200" spc="0" dirty="0">
                <a:solidFill>
                  <a:srgbClr val="000000"/>
                </a:solidFill>
                <a:latin typeface="Arial" panose="02020603050405020304" pitchFamily="2"/>
              </a:rPr>
              <a:t>and </a:t>
            </a:r>
            <a:r>
              <a:rPr lang="en-US" sz="2200" b="1" i="1" spc="0" dirty="0">
                <a:solidFill>
                  <a:srgbClr val="000000"/>
                </a:solidFill>
                <a:latin typeface="Arial" panose="02020603050405020304" pitchFamily="2"/>
              </a:rPr>
              <a:t>B vitamins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476672"/>
            <a:ext cx="7992888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400" b="1" spc="-50" dirty="0" smtClean="0">
                <a:solidFill>
                  <a:srgbClr val="92D050"/>
                </a:solidFill>
                <a:latin typeface="Arial" panose="02020603050405020304" pitchFamily="2"/>
              </a:rPr>
              <a:t>2. Fruit and vegetables </a:t>
            </a:r>
          </a:p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endParaRPr lang="en-US" b="1" spc="-50" dirty="0">
              <a:solidFill>
                <a:schemeClr val="tx1"/>
              </a:solidFill>
              <a:latin typeface="Arial" panose="02020603050405020304" pitchFamily="2"/>
            </a:endParaRPr>
          </a:p>
          <a:p>
            <a:pPr marL="285750" marR="0" indent="-285750" algn="l">
              <a:lnSpc>
                <a:spcPts val="2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50" dirty="0" smtClean="0">
                <a:solidFill>
                  <a:schemeClr val="tx1"/>
                </a:solidFill>
                <a:latin typeface="Arial" panose="02020603050405020304" pitchFamily="2"/>
              </a:rPr>
              <a:t>Provide </a:t>
            </a:r>
            <a:r>
              <a:rPr lang="en-US" sz="2200" b="1" i="1" spc="-50" dirty="0" smtClean="0">
                <a:solidFill>
                  <a:schemeClr val="tx1"/>
                </a:solidFill>
                <a:latin typeface="Arial" panose="02020603050405020304" pitchFamily="2"/>
              </a:rPr>
              <a:t>vitamins &amp; minerals </a:t>
            </a:r>
            <a:r>
              <a:rPr lang="en-US" sz="2200" spc="-50" dirty="0" smtClean="0">
                <a:solidFill>
                  <a:schemeClr val="tx1"/>
                </a:solidFill>
                <a:latin typeface="Arial" panose="02020603050405020304" pitchFamily="2"/>
              </a:rPr>
              <a:t>and </a:t>
            </a:r>
            <a:r>
              <a:rPr lang="en-US" sz="2200" b="1" i="1" spc="-50" dirty="0" err="1" smtClean="0">
                <a:solidFill>
                  <a:schemeClr val="tx1"/>
                </a:solidFill>
                <a:latin typeface="Arial" panose="02020603050405020304" pitchFamily="2"/>
              </a:rPr>
              <a:t>fibre</a:t>
            </a:r>
            <a:r>
              <a:rPr lang="en-US" sz="2200" b="1" i="1" spc="-50" dirty="0" smtClean="0">
                <a:solidFill>
                  <a:schemeClr val="tx1"/>
                </a:solidFill>
                <a:latin typeface="Arial" panose="02020603050405020304" pitchFamily="2"/>
              </a:rPr>
              <a:t> </a:t>
            </a:r>
            <a:r>
              <a:rPr lang="en-US" sz="2200" i="1" spc="-50" dirty="0" smtClean="0">
                <a:solidFill>
                  <a:schemeClr val="tx1"/>
                </a:solidFill>
                <a:latin typeface="Arial" panose="02020603050405020304" pitchFamily="2"/>
              </a:rPr>
              <a:t>for a healthy diet.</a:t>
            </a:r>
          </a:p>
          <a:p>
            <a:pPr marL="285750" marR="0" indent="-285750" algn="l">
              <a:lnSpc>
                <a:spcPts val="2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50" dirty="0" smtClean="0">
                <a:solidFill>
                  <a:schemeClr val="tx1"/>
                </a:solidFill>
                <a:latin typeface="Arial" panose="02020603050405020304" pitchFamily="2"/>
              </a:rPr>
              <a:t>Provide </a:t>
            </a:r>
            <a:r>
              <a:rPr lang="en-US" sz="2200" b="1" i="1" spc="-50" dirty="0" smtClean="0">
                <a:solidFill>
                  <a:schemeClr val="tx1"/>
                </a:solidFill>
                <a:latin typeface="Arial" panose="02020603050405020304" pitchFamily="2"/>
              </a:rPr>
              <a:t>antioxidants</a:t>
            </a:r>
            <a:r>
              <a:rPr lang="en-US" sz="2200" spc="-50" dirty="0" smtClean="0">
                <a:solidFill>
                  <a:schemeClr val="tx1"/>
                </a:solidFill>
                <a:latin typeface="Arial" panose="02020603050405020304" pitchFamily="2"/>
              </a:rPr>
              <a:t> which can reduce the risk of cancer.</a:t>
            </a:r>
          </a:p>
          <a:p>
            <a:pPr marL="285750" marR="0" indent="-285750" algn="l">
              <a:lnSpc>
                <a:spcPts val="28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50" dirty="0" smtClean="0">
                <a:solidFill>
                  <a:schemeClr val="tx1"/>
                </a:solidFill>
                <a:latin typeface="Arial" panose="02020603050405020304" pitchFamily="2"/>
              </a:rPr>
              <a:t>Encourage </a:t>
            </a:r>
            <a:r>
              <a:rPr lang="en-US" sz="2200" b="1" i="1" spc="-50" dirty="0" smtClean="0">
                <a:solidFill>
                  <a:schemeClr val="tx1"/>
                </a:solidFill>
                <a:latin typeface="Arial" panose="02020603050405020304" pitchFamily="2"/>
              </a:rPr>
              <a:t>5 portions of fruit and vegetables </a:t>
            </a:r>
            <a:r>
              <a:rPr lang="en-US" sz="2200" spc="-50" dirty="0" smtClean="0">
                <a:solidFill>
                  <a:schemeClr val="tx1"/>
                </a:solidFill>
                <a:latin typeface="Arial" panose="02020603050405020304" pitchFamily="2"/>
              </a:rPr>
              <a:t>everyday. </a:t>
            </a:r>
            <a:endParaRPr lang="en-US" sz="2200" spc="-50" dirty="0">
              <a:solidFill>
                <a:schemeClr val="tx1"/>
              </a:solidFill>
              <a:latin typeface="Arial" panose="02020603050405020304" pitchFamily="2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71295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621" y="4225192"/>
            <a:ext cx="1800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1 medium apple</a:t>
            </a:r>
            <a:endParaRPr lang="en-GB" sz="1700" dirty="0"/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858" y="2330610"/>
            <a:ext cx="2348260" cy="176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87599" y="4218371"/>
            <a:ext cx="19527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1 medium banana</a:t>
            </a:r>
            <a:endParaRPr lang="en-GB" sz="1700" dirty="0"/>
          </a:p>
        </p:txBody>
      </p:sp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960" y="243637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71995" y="4246080"/>
            <a:ext cx="20762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1 handful of grapes</a:t>
            </a:r>
            <a:endParaRPr lang="en-GB" sz="1700" dirty="0"/>
          </a:p>
        </p:txBody>
      </p:sp>
      <p:pic>
        <p:nvPicPr>
          <p:cNvPr id="1032" name="Picture 8" descr="Image result for 2 satsum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9" y="4753440"/>
            <a:ext cx="26860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46844" y="6380874"/>
            <a:ext cx="19527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2 small satsumas </a:t>
            </a:r>
            <a:endParaRPr lang="en-GB" sz="1700" dirty="0"/>
          </a:p>
        </p:txBody>
      </p:sp>
      <p:sp>
        <p:nvSpPr>
          <p:cNvPr id="5" name="AutoShape 10" descr="Image result for peas"/>
          <p:cNvSpPr>
            <a:spLocks noChangeAspect="1" noChangeArrowheads="1"/>
          </p:cNvSpPr>
          <p:nvPr/>
        </p:nvSpPr>
        <p:spPr bwMode="auto">
          <a:xfrm>
            <a:off x="63500" y="-914400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058" y="4587666"/>
            <a:ext cx="2373937" cy="15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98058" y="6178204"/>
            <a:ext cx="23592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3 heaped tablespoons of peas </a:t>
            </a:r>
            <a:endParaRPr lang="en-GB" sz="1700" dirty="0"/>
          </a:p>
        </p:txBody>
      </p:sp>
      <p:pic>
        <p:nvPicPr>
          <p:cNvPr id="15" name="Image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6602095" y="5617210"/>
            <a:ext cx="2371090" cy="10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59"/>
          <p:cNvSpPr>
            <a:spLocks noGrp="1"/>
          </p:cNvSpPr>
          <p:nvPr>
            <p:ph type="body" idx="10"/>
          </p:nvPr>
        </p:nvSpPr>
        <p:spPr>
          <a:xfrm>
            <a:off x="404495" y="393700"/>
            <a:ext cx="8585200" cy="14351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800"/>
              </a:lnSpc>
              <a:spcAft>
                <a:spcPts val="0"/>
              </a:spcAft>
            </a:pPr>
            <a:r>
              <a:rPr lang="en-US" sz="2400" b="1" spc="-55" dirty="0">
                <a:solidFill>
                  <a:srgbClr val="0099CC"/>
                </a:solidFill>
                <a:latin typeface="Arial" panose="02020603050405020304" pitchFamily="2"/>
              </a:rPr>
              <a:t>3. </a:t>
            </a:r>
            <a:r>
              <a:rPr lang="en-US" sz="2400" b="1" spc="-55" dirty="0" smtClean="0">
                <a:solidFill>
                  <a:srgbClr val="0099CC"/>
                </a:solidFill>
                <a:latin typeface="Arial" panose="02020603050405020304" pitchFamily="2"/>
              </a:rPr>
              <a:t>Dairy and other alternatives </a:t>
            </a:r>
            <a:endParaRPr lang="en-US" sz="2400" b="1" spc="-55" dirty="0">
              <a:solidFill>
                <a:srgbClr val="0099CC"/>
              </a:solidFill>
              <a:latin typeface="Arial" panose="02020603050405020304" pitchFamily="2"/>
            </a:endParaRPr>
          </a:p>
          <a:p>
            <a:pPr marL="365760" marR="0" indent="320040" algn="l">
              <a:lnSpc>
                <a:spcPts val="2700"/>
              </a:lnSpc>
              <a:spcBef>
                <a:spcPts val="1085"/>
              </a:spcBef>
              <a:spcAft>
                <a:spcPts val="0"/>
              </a:spcAft>
              <a:buFont typeface="Arial"/>
              <a:buChar char="·"/>
            </a:pPr>
            <a:r>
              <a:rPr lang="en-US" sz="2200" spc="-15" dirty="0" smtClean="0">
                <a:solidFill>
                  <a:srgbClr val="000000"/>
                </a:solidFill>
                <a:latin typeface="Arial" panose="02020603050405020304" pitchFamily="2"/>
              </a:rPr>
              <a:t>Provides </a:t>
            </a:r>
            <a:r>
              <a:rPr lang="en-US" sz="2200" b="1" i="1" spc="-20" dirty="0">
                <a:solidFill>
                  <a:srgbClr val="000000"/>
                </a:solidFill>
                <a:latin typeface="Arial" panose="02020603050405020304" pitchFamily="2"/>
              </a:rPr>
              <a:t>calcium</a:t>
            </a:r>
            <a:r>
              <a:rPr lang="en-US" sz="2200" b="1" spc="-15" dirty="0">
                <a:solidFill>
                  <a:srgbClr val="000000"/>
                </a:solidFill>
                <a:latin typeface="Arial" panose="02020603050405020304" pitchFamily="2"/>
              </a:rPr>
              <a:t>, </a:t>
            </a:r>
            <a:r>
              <a:rPr lang="en-US" sz="2200" b="1" i="1" spc="-20" dirty="0">
                <a:solidFill>
                  <a:srgbClr val="000000"/>
                </a:solidFill>
                <a:latin typeface="Arial" panose="02020603050405020304" pitchFamily="2"/>
              </a:rPr>
              <a:t>protein</a:t>
            </a:r>
            <a:r>
              <a:rPr lang="en-US" sz="2200" b="1" spc="-15" dirty="0">
                <a:solidFill>
                  <a:srgbClr val="000000"/>
                </a:solidFill>
                <a:latin typeface="Arial" panose="02020603050405020304" pitchFamily="2"/>
              </a:rPr>
              <a:t>, </a:t>
            </a:r>
            <a:r>
              <a:rPr lang="en-US" sz="2200" b="1" i="1" spc="-20" dirty="0">
                <a:solidFill>
                  <a:srgbClr val="000000"/>
                </a:solidFill>
                <a:latin typeface="Arial" panose="02020603050405020304" pitchFamily="2"/>
              </a:rPr>
              <a:t>vitamins B12</a:t>
            </a:r>
            <a:r>
              <a:rPr lang="en-US" sz="2200" b="1" spc="-15" dirty="0">
                <a:solidFill>
                  <a:srgbClr val="000000"/>
                </a:solidFill>
                <a:latin typeface="Arial" panose="02020603050405020304" pitchFamily="2"/>
              </a:rPr>
              <a:t>, </a:t>
            </a:r>
            <a:r>
              <a:rPr lang="en-US" sz="2200" b="1" i="1" spc="-20" dirty="0">
                <a:solidFill>
                  <a:srgbClr val="000000"/>
                </a:solidFill>
                <a:latin typeface="Arial" panose="02020603050405020304" pitchFamily="2"/>
              </a:rPr>
              <a:t>A </a:t>
            </a:r>
            <a:r>
              <a:rPr lang="en-US" sz="2200" b="1" spc="-15" dirty="0">
                <a:solidFill>
                  <a:srgbClr val="000000"/>
                </a:solidFill>
                <a:latin typeface="Arial" panose="02020603050405020304" pitchFamily="2"/>
              </a:rPr>
              <a:t>and </a:t>
            </a:r>
            <a:r>
              <a:rPr lang="en-US" sz="2200" b="1" i="1" spc="-20" dirty="0">
                <a:solidFill>
                  <a:srgbClr val="000000"/>
                </a:solidFill>
                <a:latin typeface="Arial" panose="02020603050405020304" pitchFamily="2"/>
              </a:rPr>
              <a:t>D </a:t>
            </a:r>
          </a:p>
          <a:p>
            <a:pPr marL="365760" marR="0" indent="320040" algn="l">
              <a:lnSpc>
                <a:spcPts val="2700"/>
              </a:lnSpc>
              <a:spcBef>
                <a:spcPts val="0"/>
              </a:spcBef>
              <a:spcAft>
                <a:spcPts val="2090"/>
              </a:spcAft>
              <a:buFont typeface="Arial"/>
              <a:buChar char="·"/>
            </a:pPr>
            <a:r>
              <a:rPr lang="en-US" sz="2200" spc="-30" dirty="0">
                <a:solidFill>
                  <a:srgbClr val="000000"/>
                </a:solidFill>
                <a:latin typeface="Arial" panose="02020603050405020304" pitchFamily="2"/>
              </a:rPr>
              <a:t>Helps </a:t>
            </a:r>
            <a:r>
              <a:rPr lang="en-US" sz="2200" b="1" spc="-40" dirty="0">
                <a:solidFill>
                  <a:srgbClr val="000000"/>
                </a:solidFill>
                <a:latin typeface="Arial" panose="02020603050405020304" pitchFamily="2"/>
              </a:rPr>
              <a:t>strengthen </a:t>
            </a:r>
            <a:r>
              <a:rPr lang="en-US" sz="2200" spc="-30" dirty="0">
                <a:solidFill>
                  <a:srgbClr val="000000"/>
                </a:solidFill>
                <a:latin typeface="Arial" panose="02020603050405020304" pitchFamily="2"/>
              </a:rPr>
              <a:t>bones and teeth </a:t>
            </a:r>
          </a:p>
        </p:txBody>
      </p:sp>
      <p:pic>
        <p:nvPicPr>
          <p:cNvPr id="2050" name="Picture 2" descr="Image result for glass of mil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1988840"/>
            <a:ext cx="1872208" cy="25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yoghurt and spo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03860"/>
            <a:ext cx="2160240" cy="31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hees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47289"/>
            <a:ext cx="2808312" cy="209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devon custard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503"/>
            <a:ext cx="2592288" cy="28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926465" y="2091055"/>
            <a:ext cx="8046720" cy="4620895"/>
          </a:xfrm>
          <a:prstGeom prst="rect">
            <a:avLst/>
          </a:prstGeom>
        </p:spPr>
      </p:pic>
      <p:sp>
        <p:nvSpPr>
          <p:cNvPr id="65" name="Text Placeholder 64"/>
          <p:cNvSpPr>
            <a:spLocks noGrp="1"/>
          </p:cNvSpPr>
          <p:nvPr>
            <p:ph type="body" idx="10"/>
          </p:nvPr>
        </p:nvSpPr>
        <p:spPr>
          <a:xfrm>
            <a:off x="447040" y="304800"/>
            <a:ext cx="8585200" cy="1786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4572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b="1" spc="-40" dirty="0">
                <a:solidFill>
                  <a:srgbClr val="FF7B80"/>
                </a:solidFill>
                <a:latin typeface="Arial" panose="02020603050405020304" pitchFamily="2"/>
              </a:rPr>
              <a:t>4. </a:t>
            </a:r>
            <a:r>
              <a:rPr lang="en-US" sz="2400" b="1" spc="-40" dirty="0" smtClean="0">
                <a:solidFill>
                  <a:srgbClr val="FF7B80"/>
                </a:solidFill>
                <a:latin typeface="Arial" panose="02020603050405020304" pitchFamily="2"/>
              </a:rPr>
              <a:t>Beans, pulses, fish, eggs, meat and other proteins </a:t>
            </a:r>
            <a:endParaRPr lang="en-US" sz="2400" b="1" spc="-55" dirty="0">
              <a:solidFill>
                <a:srgbClr val="FF7B80"/>
              </a:solidFill>
              <a:latin typeface="Arial" panose="02020603050405020304" pitchFamily="2"/>
            </a:endParaRPr>
          </a:p>
          <a:p>
            <a:pPr marL="320040" marR="0" indent="320040" algn="l">
              <a:lnSpc>
                <a:spcPts val="2700"/>
              </a:lnSpc>
              <a:spcBef>
                <a:spcPts val="40"/>
              </a:spcBef>
              <a:spcAft>
                <a:spcPts val="0"/>
              </a:spcAft>
              <a:buFont typeface="Arial"/>
              <a:buChar char="·"/>
            </a:pPr>
            <a:r>
              <a:rPr lang="en-US" sz="2200" spc="0" dirty="0">
                <a:solidFill>
                  <a:srgbClr val="000000"/>
                </a:solidFill>
                <a:latin typeface="Arial" panose="02020603050405020304" pitchFamily="2"/>
              </a:rPr>
              <a:t>Provides </a:t>
            </a:r>
            <a:r>
              <a:rPr lang="en-US" sz="2200" b="1" i="1" spc="0" dirty="0">
                <a:solidFill>
                  <a:srgbClr val="000000"/>
                </a:solidFill>
                <a:latin typeface="Arial" panose="02020603050405020304" pitchFamily="2"/>
              </a:rPr>
              <a:t>protein</a:t>
            </a:r>
            <a:r>
              <a:rPr lang="en-US" sz="2200" i="1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2200" spc="0" dirty="0">
                <a:solidFill>
                  <a:srgbClr val="000000"/>
                </a:solidFill>
                <a:latin typeface="Arial" panose="02020603050405020304" pitchFamily="2"/>
              </a:rPr>
              <a:t>for growth &amp; repair </a:t>
            </a:r>
          </a:p>
          <a:p>
            <a:pPr marL="320040" marR="0" indent="320040" algn="l">
              <a:lnSpc>
                <a:spcPts val="2700"/>
              </a:lnSpc>
              <a:spcBef>
                <a:spcPts val="0"/>
              </a:spcBef>
              <a:spcAft>
                <a:spcPts val="2955"/>
              </a:spcAft>
              <a:buFont typeface="Arial"/>
              <a:buChar char="·"/>
            </a:pPr>
            <a:r>
              <a:rPr lang="en-US" sz="2200" spc="0" dirty="0">
                <a:solidFill>
                  <a:srgbClr val="000000"/>
                </a:solidFill>
                <a:latin typeface="Arial" panose="02020603050405020304" pitchFamily="2"/>
              </a:rPr>
              <a:t>Provides </a:t>
            </a:r>
            <a:r>
              <a:rPr lang="en-US" sz="2200" b="1" i="1" spc="0" dirty="0">
                <a:solidFill>
                  <a:srgbClr val="000000"/>
                </a:solidFill>
                <a:latin typeface="Arial" panose="02020603050405020304" pitchFamily="2"/>
              </a:rPr>
              <a:t>iron</a:t>
            </a:r>
            <a:r>
              <a:rPr lang="en-US" sz="2200" i="1" spc="0" dirty="0">
                <a:solidFill>
                  <a:srgbClr val="000000"/>
                </a:solidFill>
                <a:latin typeface="Arial" panose="02020603050405020304" pitchFamily="2"/>
              </a:rPr>
              <a:t>, </a:t>
            </a:r>
            <a:r>
              <a:rPr lang="en-US" sz="2200" b="1" i="1" spc="0" dirty="0">
                <a:solidFill>
                  <a:srgbClr val="000000"/>
                </a:solidFill>
                <a:latin typeface="Arial" panose="02020603050405020304" pitchFamily="2"/>
              </a:rPr>
              <a:t>B vitamins </a:t>
            </a:r>
            <a:r>
              <a:rPr lang="en-US" sz="2200" spc="0" dirty="0">
                <a:solidFill>
                  <a:srgbClr val="000000"/>
                </a:solidFill>
                <a:latin typeface="Arial" panose="02020603050405020304" pitchFamily="2"/>
              </a:rPr>
              <a:t>and </a:t>
            </a:r>
            <a:r>
              <a:rPr lang="en-US" sz="2200" b="1" i="1" spc="0" dirty="0">
                <a:solidFill>
                  <a:srgbClr val="000000"/>
                </a:solidFill>
                <a:latin typeface="Arial" panose="02020603050405020304" pitchFamily="2"/>
              </a:rPr>
              <a:t>minerals</a:t>
            </a:r>
            <a:r>
              <a:rPr lang="en-US" sz="2200" i="1" spc="0" dirty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Placeholder 69"/>
          <p:cNvSpPr>
            <a:spLocks noGrp="1"/>
          </p:cNvSpPr>
          <p:nvPr>
            <p:ph type="body" idx="10"/>
          </p:nvPr>
        </p:nvSpPr>
        <p:spPr>
          <a:xfrm>
            <a:off x="443865" y="419100"/>
            <a:ext cx="8585200" cy="1769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>
            <a:normAutofit fontScale="97500"/>
          </a:bodyPr>
          <a:lstStyle/>
          <a:p>
            <a:pPr marL="4572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400" b="1" spc="-50" dirty="0">
                <a:solidFill>
                  <a:srgbClr val="6F2F9F"/>
                </a:solidFill>
                <a:latin typeface="Arial" panose="02020603050405020304" pitchFamily="2"/>
              </a:rPr>
              <a:t>5. Healthier Treats </a:t>
            </a:r>
          </a:p>
          <a:p>
            <a:pPr marL="662940" marR="0" indent="-342900" algn="l">
              <a:lnSpc>
                <a:spcPts val="2700"/>
              </a:lnSpc>
              <a:spcBef>
                <a:spcPts val="33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-35" dirty="0">
                <a:solidFill>
                  <a:srgbClr val="000000"/>
                </a:solidFill>
                <a:latin typeface="Arial" panose="02020603050405020304" pitchFamily="2"/>
              </a:rPr>
              <a:t>Encouraging </a:t>
            </a:r>
            <a:r>
              <a:rPr lang="en-US" sz="2200" spc="-35" dirty="0" smtClean="0">
                <a:solidFill>
                  <a:srgbClr val="000000"/>
                </a:solidFill>
                <a:latin typeface="Arial" panose="02020603050405020304" pitchFamily="2"/>
              </a:rPr>
              <a:t>your child </a:t>
            </a:r>
            <a:r>
              <a:rPr lang="en-US" sz="2200" b="1" i="1" spc="-35" dirty="0" smtClean="0">
                <a:solidFill>
                  <a:srgbClr val="000000"/>
                </a:solidFill>
                <a:latin typeface="Arial" panose="02020603050405020304" pitchFamily="2"/>
              </a:rPr>
              <a:t>not</a:t>
            </a:r>
            <a:r>
              <a:rPr lang="en-US" sz="2200" spc="-35" dirty="0" smtClean="0">
                <a:solidFill>
                  <a:srgbClr val="000000"/>
                </a:solidFill>
                <a:latin typeface="Arial" panose="02020603050405020304" pitchFamily="2"/>
              </a:rPr>
              <a:t> </a:t>
            </a:r>
            <a:r>
              <a:rPr lang="en-US" sz="2200" spc="-35" dirty="0">
                <a:solidFill>
                  <a:srgbClr val="000000"/>
                </a:solidFill>
                <a:latin typeface="Arial" panose="02020603050405020304" pitchFamily="2"/>
              </a:rPr>
              <a:t>to bring sweets, chocolate, crisps </a:t>
            </a:r>
          </a:p>
          <a:p>
            <a:pPr marL="685800" marR="0" indent="0" algn="l">
              <a:lnSpc>
                <a:spcPts val="2500"/>
              </a:lnSpc>
              <a:spcBef>
                <a:spcPts val="140"/>
              </a:spcBef>
              <a:spcAft>
                <a:spcPts val="0"/>
              </a:spcAft>
            </a:pPr>
            <a:r>
              <a:rPr lang="en-US" sz="2200" spc="-40" dirty="0">
                <a:solidFill>
                  <a:srgbClr val="000000"/>
                </a:solidFill>
                <a:latin typeface="Arial" panose="02020603050405020304" pitchFamily="2"/>
              </a:rPr>
              <a:t>and fizzy drinks for break or </a:t>
            </a:r>
            <a:r>
              <a:rPr lang="en-US" sz="2200" spc="-40" dirty="0" smtClean="0">
                <a:solidFill>
                  <a:srgbClr val="000000"/>
                </a:solidFill>
                <a:latin typeface="Arial" panose="02020603050405020304" pitchFamily="2"/>
              </a:rPr>
              <a:t>lunch</a:t>
            </a:r>
          </a:p>
          <a:p>
            <a:pPr marL="1028700" marR="0" indent="-342900" algn="l">
              <a:lnSpc>
                <a:spcPts val="2500"/>
              </a:lnSpc>
              <a:spcBef>
                <a:spcPts val="14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50" spc="-20" dirty="0" smtClean="0">
                <a:solidFill>
                  <a:srgbClr val="000000"/>
                </a:solidFill>
                <a:latin typeface="Arial" panose="02020603050405020304" pitchFamily="2"/>
              </a:rPr>
              <a:t>Choose </a:t>
            </a:r>
            <a:r>
              <a:rPr lang="en-US" sz="2250" spc="-20" dirty="0">
                <a:solidFill>
                  <a:srgbClr val="000000"/>
                </a:solidFill>
                <a:latin typeface="Arial" panose="02020603050405020304" pitchFamily="2"/>
              </a:rPr>
              <a:t>healthier options for your </a:t>
            </a:r>
            <a:r>
              <a:rPr lang="en-US" sz="2250" spc="-20" dirty="0" smtClean="0">
                <a:solidFill>
                  <a:srgbClr val="000000"/>
                </a:solidFill>
                <a:latin typeface="Arial" panose="02020603050405020304" pitchFamily="2"/>
              </a:rPr>
              <a:t>child’s </a:t>
            </a:r>
            <a:r>
              <a:rPr lang="en-US" sz="2250" spc="-20" dirty="0">
                <a:solidFill>
                  <a:srgbClr val="000000"/>
                </a:solidFill>
                <a:latin typeface="Arial" panose="02020603050405020304" pitchFamily="2"/>
              </a:rPr>
              <a:t>lunchbox</a:t>
            </a:r>
            <a:r>
              <a:rPr lang="en-US" sz="2250" spc="-20" dirty="0" smtClean="0">
                <a:solidFill>
                  <a:srgbClr val="000000"/>
                </a:solidFill>
                <a:latin typeface="Arial" panose="02020603050405020304" pitchFamily="2"/>
              </a:rPr>
              <a:t>! </a:t>
            </a:r>
            <a:endParaRPr lang="en-US" sz="2250" spc="-20" dirty="0">
              <a:solidFill>
                <a:srgbClr val="000000"/>
              </a:solidFill>
              <a:latin typeface="Arial" panose="02020603050405020304" pitchFamily="2"/>
            </a:endParaRPr>
          </a:p>
        </p:txBody>
      </p:sp>
      <p:pic>
        <p:nvPicPr>
          <p:cNvPr id="3074" name="Picture 2" descr="Image result for cracker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7" b="17836"/>
          <a:stretch/>
        </p:blipFill>
        <p:spPr bwMode="auto">
          <a:xfrm>
            <a:off x="17837" y="2276872"/>
            <a:ext cx="3409950" cy="16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ell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39469"/>
            <a:ext cx="2664296" cy="17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opcor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4" y="4365079"/>
            <a:ext cx="2660253" cy="186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breadsticks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3" r="29915"/>
          <a:stretch/>
        </p:blipFill>
        <p:spPr bwMode="auto">
          <a:xfrm>
            <a:off x="6948264" y="2693074"/>
            <a:ext cx="1795197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ee the source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02954"/>
            <a:ext cx="2132236" cy="213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429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Lyle</dc:creator>
  <cp:lastModifiedBy>Emily Lyle</cp:lastModifiedBy>
  <cp:revision>15</cp:revision>
  <dcterms:modified xsi:type="dcterms:W3CDTF">2018-04-06T10:13:44Z</dcterms:modified>
</cp:coreProperties>
</file>