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56" r:id="rId5"/>
    <p:sldId id="257" r:id="rId6"/>
    <p:sldId id="264" r:id="rId7"/>
    <p:sldId id="258" r:id="rId8"/>
    <p:sldId id="266" r:id="rId9"/>
    <p:sldId id="267" r:id="rId10"/>
    <p:sldId id="272" r:id="rId11"/>
    <p:sldId id="270" r:id="rId12"/>
    <p:sldId id="271" r:id="rId13"/>
    <p:sldId id="269" r:id="rId14"/>
    <p:sldId id="268" r:id="rId15"/>
    <p:sldId id="263" r:id="rId16"/>
    <p:sldId id="265" r:id="rId1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46B1BE"/>
    <a:srgbClr val="1B9AAA"/>
    <a:srgbClr val="66C2CC"/>
    <a:srgbClr val="85D2DA"/>
    <a:srgbClr val="E5F6FB"/>
    <a:srgbClr val="74CFEC"/>
    <a:srgbClr val="B6E6F5"/>
    <a:srgbClr val="7EB920"/>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50" y="60"/>
      </p:cViewPr>
      <p:guideLst/>
    </p:cSldViewPr>
  </p:slideViewPr>
  <p:notesTextViewPr>
    <p:cViewPr>
      <p:scale>
        <a:sx n="1" d="1"/>
        <a:sy n="1" d="1"/>
      </p:scale>
      <p:origin x="0" y="0"/>
    </p:cViewPr>
  </p:notesTextViewPr>
  <p:notesViewPr>
    <p:cSldViewPr snapToGrid="0">
      <p:cViewPr varScale="1">
        <p:scale>
          <a:sx n="47" d="100"/>
          <a:sy n="47" d="100"/>
        </p:scale>
        <p:origin x="2800"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0145F6-B388-ABA6-6D93-F99466D0B3C1}"/>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r>
              <a:rPr lang="en-GB" dirty="0"/>
              <a:t>No Smoking Month 2023</a:t>
            </a:r>
          </a:p>
        </p:txBody>
      </p:sp>
      <p:sp>
        <p:nvSpPr>
          <p:cNvPr id="3" name="Date Placeholder 2">
            <a:extLst>
              <a:ext uri="{FF2B5EF4-FFF2-40B4-BE49-F238E27FC236}">
                <a16:creationId xmlns:a16="http://schemas.microsoft.com/office/drawing/2014/main" id="{27154EEA-4633-2D15-0833-AC8FFD99BF63}"/>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r>
              <a:rPr lang="en-GB" dirty="0"/>
              <a:t>31/01/2023</a:t>
            </a:r>
          </a:p>
        </p:txBody>
      </p:sp>
      <p:sp>
        <p:nvSpPr>
          <p:cNvPr id="4" name="Footer Placeholder 3">
            <a:extLst>
              <a:ext uri="{FF2B5EF4-FFF2-40B4-BE49-F238E27FC236}">
                <a16:creationId xmlns:a16="http://schemas.microsoft.com/office/drawing/2014/main" id="{B1174788-DF17-E3C6-8B46-1D00DEAA63FA}"/>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A47DF36-F4F6-4B26-058F-155F76D129D5}"/>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8752A549-F86E-4E37-B5B2-7EF2B8651A56}" type="slidenum">
              <a:rPr lang="en-GB" smtClean="0"/>
              <a:t>‹#›</a:t>
            </a:fld>
            <a:endParaRPr lang="en-GB" dirty="0"/>
          </a:p>
        </p:txBody>
      </p:sp>
    </p:spTree>
    <p:extLst>
      <p:ext uri="{BB962C8B-B14F-4D97-AF65-F5344CB8AC3E}">
        <p14:creationId xmlns:p14="http://schemas.microsoft.com/office/powerpoint/2010/main" val="86621966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r>
              <a:rPr lang="en-GB" dirty="0"/>
              <a:t>No Smoking Month 2023</a:t>
            </a:r>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r>
              <a:rPr lang="en-GB" dirty="0"/>
              <a:t>31/01/2023</a:t>
            </a:r>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AE55D63-78CA-4A5C-B3BA-5003D78F0824}" type="slidenum">
              <a:rPr lang="en-GB" smtClean="0"/>
              <a:t>‹#›</a:t>
            </a:fld>
            <a:endParaRPr lang="en-GB" dirty="0"/>
          </a:p>
        </p:txBody>
      </p:sp>
    </p:spTree>
    <p:extLst>
      <p:ext uri="{BB962C8B-B14F-4D97-AF65-F5344CB8AC3E}">
        <p14:creationId xmlns:p14="http://schemas.microsoft.com/office/powerpoint/2010/main" val="42183137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3371-AF5F-A9D7-E25F-77CC445702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B14D64-606A-361C-29AF-13DB451BED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4706B8C-BCF6-A851-F8E1-9B831C0AC276}"/>
              </a:ext>
            </a:extLst>
          </p:cNvPr>
          <p:cNvSpPr>
            <a:spLocks noGrp="1"/>
          </p:cNvSpPr>
          <p:nvPr>
            <p:ph type="dt" sz="half" idx="10"/>
          </p:nvPr>
        </p:nvSpPr>
        <p:spPr/>
        <p:txBody>
          <a:bodyPr/>
          <a:lstStyle/>
          <a:p>
            <a:fld id="{706FFF1A-49D8-4C62-90AE-E0B88CF24AE9}" type="datetime1">
              <a:rPr lang="en-GB" smtClean="0"/>
              <a:t>06/02/2025</a:t>
            </a:fld>
            <a:endParaRPr lang="en-GB" dirty="0"/>
          </a:p>
        </p:txBody>
      </p:sp>
      <p:sp>
        <p:nvSpPr>
          <p:cNvPr id="5" name="Footer Placeholder 4">
            <a:extLst>
              <a:ext uri="{FF2B5EF4-FFF2-40B4-BE49-F238E27FC236}">
                <a16:creationId xmlns:a16="http://schemas.microsoft.com/office/drawing/2014/main" id="{8B805AE8-DA5E-F462-A1A4-5CF874C8B1F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9212980-9AD9-A8AC-B64D-EE8F2E548210}"/>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1335594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2E0C2-AE63-7ABE-701D-36FBA569F3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09B2C1-75CB-D59A-A6C6-49D3F3D8BF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BD1BF7-D283-C655-737B-FFBED849313B}"/>
              </a:ext>
            </a:extLst>
          </p:cNvPr>
          <p:cNvSpPr>
            <a:spLocks noGrp="1"/>
          </p:cNvSpPr>
          <p:nvPr>
            <p:ph type="dt" sz="half" idx="10"/>
          </p:nvPr>
        </p:nvSpPr>
        <p:spPr/>
        <p:txBody>
          <a:bodyPr/>
          <a:lstStyle/>
          <a:p>
            <a:fld id="{F31FA826-DD2F-4B88-BEB2-7F2F9C947FDE}" type="datetime1">
              <a:rPr lang="en-GB" smtClean="0"/>
              <a:t>06/02/2025</a:t>
            </a:fld>
            <a:endParaRPr lang="en-GB" dirty="0"/>
          </a:p>
        </p:txBody>
      </p:sp>
      <p:sp>
        <p:nvSpPr>
          <p:cNvPr id="5" name="Footer Placeholder 4">
            <a:extLst>
              <a:ext uri="{FF2B5EF4-FFF2-40B4-BE49-F238E27FC236}">
                <a16:creationId xmlns:a16="http://schemas.microsoft.com/office/drawing/2014/main" id="{A0F041F5-B929-40CB-0788-7A36F653399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17E9F2-F2D5-2165-7D0F-4C123E99B0B6}"/>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222680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05F537-9F23-8BC7-30DF-C6B15477FF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AEF490-55D4-9265-309F-D292B7F82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FB6754-CE71-2809-C6F1-0773FCFB710F}"/>
              </a:ext>
            </a:extLst>
          </p:cNvPr>
          <p:cNvSpPr>
            <a:spLocks noGrp="1"/>
          </p:cNvSpPr>
          <p:nvPr>
            <p:ph type="dt" sz="half" idx="10"/>
          </p:nvPr>
        </p:nvSpPr>
        <p:spPr/>
        <p:txBody>
          <a:bodyPr/>
          <a:lstStyle/>
          <a:p>
            <a:fld id="{32A10333-B030-4BEA-A5DD-F8BAA65B734B}" type="datetime1">
              <a:rPr lang="en-GB" smtClean="0"/>
              <a:t>06/02/2025</a:t>
            </a:fld>
            <a:endParaRPr lang="en-GB" dirty="0"/>
          </a:p>
        </p:txBody>
      </p:sp>
      <p:sp>
        <p:nvSpPr>
          <p:cNvPr id="5" name="Footer Placeholder 4">
            <a:extLst>
              <a:ext uri="{FF2B5EF4-FFF2-40B4-BE49-F238E27FC236}">
                <a16:creationId xmlns:a16="http://schemas.microsoft.com/office/drawing/2014/main" id="{1D4D1080-A203-5C5D-B926-F4D76E0EE6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4A01B36-5271-5130-BD87-F18703DB40EF}"/>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26952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C41B8-5201-2C5E-D59C-DDEF43AA09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3977A2-9C35-3973-F774-A8DA31FAFB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78FCE-B8A7-38DD-36A1-62B519FB9B2C}"/>
              </a:ext>
            </a:extLst>
          </p:cNvPr>
          <p:cNvSpPr>
            <a:spLocks noGrp="1"/>
          </p:cNvSpPr>
          <p:nvPr>
            <p:ph type="dt" sz="half" idx="10"/>
          </p:nvPr>
        </p:nvSpPr>
        <p:spPr/>
        <p:txBody>
          <a:bodyPr/>
          <a:lstStyle/>
          <a:p>
            <a:fld id="{563297DC-C3A3-456F-B465-613DCD431329}" type="datetime1">
              <a:rPr lang="en-GB" smtClean="0"/>
              <a:t>06/02/2025</a:t>
            </a:fld>
            <a:endParaRPr lang="en-GB" dirty="0"/>
          </a:p>
        </p:txBody>
      </p:sp>
      <p:sp>
        <p:nvSpPr>
          <p:cNvPr id="5" name="Footer Placeholder 4">
            <a:extLst>
              <a:ext uri="{FF2B5EF4-FFF2-40B4-BE49-F238E27FC236}">
                <a16:creationId xmlns:a16="http://schemas.microsoft.com/office/drawing/2014/main" id="{7465CBB7-80AC-099D-8AD6-D3FFB14D2D8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E54B5A8-F5C0-50B4-0EC3-93830EC3F80C}"/>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117744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B81B-35D9-CB4A-E9E3-C0E5C48683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E34784-32C0-97D9-E677-DE7AB58E93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BF437F-0353-77F6-2C4D-88CA1E124636}"/>
              </a:ext>
            </a:extLst>
          </p:cNvPr>
          <p:cNvSpPr>
            <a:spLocks noGrp="1"/>
          </p:cNvSpPr>
          <p:nvPr>
            <p:ph type="dt" sz="half" idx="10"/>
          </p:nvPr>
        </p:nvSpPr>
        <p:spPr/>
        <p:txBody>
          <a:bodyPr/>
          <a:lstStyle/>
          <a:p>
            <a:fld id="{40B7A5F8-C04C-4B9B-BC1F-DE136F4FE16D}" type="datetime1">
              <a:rPr lang="en-GB" smtClean="0"/>
              <a:t>06/02/2025</a:t>
            </a:fld>
            <a:endParaRPr lang="en-GB" dirty="0"/>
          </a:p>
        </p:txBody>
      </p:sp>
      <p:sp>
        <p:nvSpPr>
          <p:cNvPr id="5" name="Footer Placeholder 4">
            <a:extLst>
              <a:ext uri="{FF2B5EF4-FFF2-40B4-BE49-F238E27FC236}">
                <a16:creationId xmlns:a16="http://schemas.microsoft.com/office/drawing/2014/main" id="{A6A5FF5F-9E5E-C77D-8555-A3EB16C3B09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578FC05-0904-A3EA-D6AA-0C93D4AD3A4B}"/>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262015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357D-4632-3B8F-1673-D75EF14EC7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92DCAC-D46B-258E-4A26-29FEAC42A1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441899-70CD-A540-6308-01BD83706F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FB29F9-F06F-AE52-8AD9-E12AD42F36D0}"/>
              </a:ext>
            </a:extLst>
          </p:cNvPr>
          <p:cNvSpPr>
            <a:spLocks noGrp="1"/>
          </p:cNvSpPr>
          <p:nvPr>
            <p:ph type="dt" sz="half" idx="10"/>
          </p:nvPr>
        </p:nvSpPr>
        <p:spPr/>
        <p:txBody>
          <a:bodyPr/>
          <a:lstStyle/>
          <a:p>
            <a:fld id="{71B98239-1DA9-4CBE-BB88-E5FBF607BC7F}" type="datetime1">
              <a:rPr lang="en-GB" smtClean="0"/>
              <a:t>06/02/2025</a:t>
            </a:fld>
            <a:endParaRPr lang="en-GB" dirty="0"/>
          </a:p>
        </p:txBody>
      </p:sp>
      <p:sp>
        <p:nvSpPr>
          <p:cNvPr id="6" name="Footer Placeholder 5">
            <a:extLst>
              <a:ext uri="{FF2B5EF4-FFF2-40B4-BE49-F238E27FC236}">
                <a16:creationId xmlns:a16="http://schemas.microsoft.com/office/drawing/2014/main" id="{8430BB25-1C95-B637-5CB8-DB92DE40E89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E88B338-5644-33B4-AD00-504F006061C5}"/>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421988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0CC53-A764-4570-4063-91589C7592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05FA02-D4E0-61D2-8158-CE0D511DC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7CCABF-A70C-E601-1AA4-0114B4BC45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689F91-0313-74AA-0734-A7080B8AA7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4975C4-ADB9-D0CD-FB44-DCB561863F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D51308-BC52-82FB-2B34-90546CABB2B4}"/>
              </a:ext>
            </a:extLst>
          </p:cNvPr>
          <p:cNvSpPr>
            <a:spLocks noGrp="1"/>
          </p:cNvSpPr>
          <p:nvPr>
            <p:ph type="dt" sz="half" idx="10"/>
          </p:nvPr>
        </p:nvSpPr>
        <p:spPr/>
        <p:txBody>
          <a:bodyPr/>
          <a:lstStyle/>
          <a:p>
            <a:fld id="{1D879E1D-82EA-4712-8A89-D33894780238}" type="datetime1">
              <a:rPr lang="en-GB" smtClean="0"/>
              <a:t>06/02/2025</a:t>
            </a:fld>
            <a:endParaRPr lang="en-GB" dirty="0"/>
          </a:p>
        </p:txBody>
      </p:sp>
      <p:sp>
        <p:nvSpPr>
          <p:cNvPr id="8" name="Footer Placeholder 7">
            <a:extLst>
              <a:ext uri="{FF2B5EF4-FFF2-40B4-BE49-F238E27FC236}">
                <a16:creationId xmlns:a16="http://schemas.microsoft.com/office/drawing/2014/main" id="{08E35CB2-8AF4-6482-7DCE-0AF7F936C92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CD9C515-D7B6-32BD-E7E4-C2FFB95EC383}"/>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242250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5C69F-CF55-FB1C-1020-950B6420C4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6262DC-B9C1-61AB-5BB4-B08C454AA17E}"/>
              </a:ext>
            </a:extLst>
          </p:cNvPr>
          <p:cNvSpPr>
            <a:spLocks noGrp="1"/>
          </p:cNvSpPr>
          <p:nvPr>
            <p:ph type="dt" sz="half" idx="10"/>
          </p:nvPr>
        </p:nvSpPr>
        <p:spPr/>
        <p:txBody>
          <a:bodyPr/>
          <a:lstStyle/>
          <a:p>
            <a:fld id="{06D68B71-F3A1-4CB0-B9E0-CE039F42216D}" type="datetime1">
              <a:rPr lang="en-GB" smtClean="0"/>
              <a:t>06/02/2025</a:t>
            </a:fld>
            <a:endParaRPr lang="en-GB" dirty="0"/>
          </a:p>
        </p:txBody>
      </p:sp>
      <p:sp>
        <p:nvSpPr>
          <p:cNvPr id="4" name="Footer Placeholder 3">
            <a:extLst>
              <a:ext uri="{FF2B5EF4-FFF2-40B4-BE49-F238E27FC236}">
                <a16:creationId xmlns:a16="http://schemas.microsoft.com/office/drawing/2014/main" id="{2717684F-7086-AF9E-F40D-54D51C59022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0E30A8D-C63D-8AB5-7B13-DAF57B02664E}"/>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58952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448B2-C772-8932-A106-B606874E503A}"/>
              </a:ext>
            </a:extLst>
          </p:cNvPr>
          <p:cNvSpPr>
            <a:spLocks noGrp="1"/>
          </p:cNvSpPr>
          <p:nvPr>
            <p:ph type="dt" sz="half" idx="10"/>
          </p:nvPr>
        </p:nvSpPr>
        <p:spPr/>
        <p:txBody>
          <a:bodyPr/>
          <a:lstStyle/>
          <a:p>
            <a:fld id="{4171E0C1-3BE2-40EA-BD68-8CC808BFDD94}" type="datetime1">
              <a:rPr lang="en-GB" smtClean="0"/>
              <a:t>06/02/2025</a:t>
            </a:fld>
            <a:endParaRPr lang="en-GB" dirty="0"/>
          </a:p>
        </p:txBody>
      </p:sp>
      <p:sp>
        <p:nvSpPr>
          <p:cNvPr id="3" name="Footer Placeholder 2">
            <a:extLst>
              <a:ext uri="{FF2B5EF4-FFF2-40B4-BE49-F238E27FC236}">
                <a16:creationId xmlns:a16="http://schemas.microsoft.com/office/drawing/2014/main" id="{B0349DA5-B8B2-D50A-D955-37F5384C919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0848977-159A-F31F-6CC8-2842B6391DA5}"/>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183754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CDA6-B99C-C93D-941A-9834DB6AF2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659338-1911-5FDD-E077-FD04BA451F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A29A5A-5A16-EE68-F10D-76A9A6C2E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97D24-12E7-C463-7F09-8A7B7FA7D15A}"/>
              </a:ext>
            </a:extLst>
          </p:cNvPr>
          <p:cNvSpPr>
            <a:spLocks noGrp="1"/>
          </p:cNvSpPr>
          <p:nvPr>
            <p:ph type="dt" sz="half" idx="10"/>
          </p:nvPr>
        </p:nvSpPr>
        <p:spPr/>
        <p:txBody>
          <a:bodyPr/>
          <a:lstStyle/>
          <a:p>
            <a:fld id="{490F48D3-FF0A-4F5D-99E0-A91B91FB5EEA}" type="datetime1">
              <a:rPr lang="en-GB" smtClean="0"/>
              <a:t>06/02/2025</a:t>
            </a:fld>
            <a:endParaRPr lang="en-GB" dirty="0"/>
          </a:p>
        </p:txBody>
      </p:sp>
      <p:sp>
        <p:nvSpPr>
          <p:cNvPr id="6" name="Footer Placeholder 5">
            <a:extLst>
              <a:ext uri="{FF2B5EF4-FFF2-40B4-BE49-F238E27FC236}">
                <a16:creationId xmlns:a16="http://schemas.microsoft.com/office/drawing/2014/main" id="{555379EA-32E9-8FA1-FD2C-14B37B98B14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F8C5B3C-B97A-E270-AF95-490C527D50C4}"/>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153271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E47A-3EA8-C1F5-8E05-A27E18BAE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96D39B-BC16-FA29-1081-7231B9E9CC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BEECA2C-D73E-77B5-C1BC-E94AE3F11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D9FF1-5A56-6185-CAB1-A48922D2F04F}"/>
              </a:ext>
            </a:extLst>
          </p:cNvPr>
          <p:cNvSpPr>
            <a:spLocks noGrp="1"/>
          </p:cNvSpPr>
          <p:nvPr>
            <p:ph type="dt" sz="half" idx="10"/>
          </p:nvPr>
        </p:nvSpPr>
        <p:spPr/>
        <p:txBody>
          <a:bodyPr/>
          <a:lstStyle/>
          <a:p>
            <a:fld id="{8AC7EDDA-750D-4BB3-9733-702885FA2ED3}" type="datetime1">
              <a:rPr lang="en-GB" smtClean="0"/>
              <a:t>06/02/2025</a:t>
            </a:fld>
            <a:endParaRPr lang="en-GB" dirty="0"/>
          </a:p>
        </p:txBody>
      </p:sp>
      <p:sp>
        <p:nvSpPr>
          <p:cNvPr id="6" name="Footer Placeholder 5">
            <a:extLst>
              <a:ext uri="{FF2B5EF4-FFF2-40B4-BE49-F238E27FC236}">
                <a16:creationId xmlns:a16="http://schemas.microsoft.com/office/drawing/2014/main" id="{6E87B418-B874-ED30-0684-28EDE9E31C6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B3F4393-E4A5-A432-13ED-177986084A99}"/>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159226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43AAA1-CEAA-466F-5633-7FAD2CE50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C4EEA4-3A1E-5D5F-78DB-1D5C8FB609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48069-CB20-71E0-F345-705D15535A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6B36F-F5F7-4BCD-A4A1-5BACB8C6E711}" type="datetime1">
              <a:rPr lang="en-GB" smtClean="0"/>
              <a:t>06/02/2025</a:t>
            </a:fld>
            <a:endParaRPr lang="en-GB" dirty="0"/>
          </a:p>
        </p:txBody>
      </p:sp>
      <p:sp>
        <p:nvSpPr>
          <p:cNvPr id="5" name="Footer Placeholder 4">
            <a:extLst>
              <a:ext uri="{FF2B5EF4-FFF2-40B4-BE49-F238E27FC236}">
                <a16:creationId xmlns:a16="http://schemas.microsoft.com/office/drawing/2014/main" id="{ACAC95AB-F60E-4BC8-E546-2FD670933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B1FDDD6-3A9D-75B9-1BB2-0730ECCD5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8E1F6-D207-4FD5-B79C-162710F74831}" type="slidenum">
              <a:rPr lang="en-GB" smtClean="0"/>
              <a:t>‹#›</a:t>
            </a:fld>
            <a:endParaRPr lang="en-GB" dirty="0"/>
          </a:p>
        </p:txBody>
      </p:sp>
    </p:spTree>
    <p:extLst>
      <p:ext uri="{BB962C8B-B14F-4D97-AF65-F5344CB8AC3E}">
        <p14:creationId xmlns:p14="http://schemas.microsoft.com/office/powerpoint/2010/main" val="3184953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opsmokingni.info/why-quit/your-family" TargetMode="External"/><Relationship Id="rId2" Type="http://schemas.openxmlformats.org/officeDocument/2006/relationships/hyperlink" Target="https://www.stopsmokingni.info/success-stories/charlenes-story-0" TargetMode="Externa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s://cancerfocusni.org/no-smoking-assets-202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topsmokingni.info/why-quit/save-money" TargetMode="External"/><Relationship Id="rId2" Type="http://schemas.openxmlformats.org/officeDocument/2006/relationships/hyperlink" Target="http://www.stopsmokingni.info/success-stories" TargetMode="Externa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s://cancerfocusni.org/no-smoking-assets-2025/"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stopsmokingni.info/" TargetMode="External"/><Relationship Id="rId3" Type="http://schemas.openxmlformats.org/officeDocument/2006/relationships/hyperlink" Target="https://cancerfocusni.org/wp-content/uploads/2025/02/Local-Smokers-Urged-to-Quit-this-No-Smoking-Month.docx" TargetMode="External"/><Relationship Id="rId7" Type="http://schemas.openxmlformats.org/officeDocument/2006/relationships/hyperlink" Target="https://cancerfocusni.org/wp-content/uploads/2025/01/NoSmokingMonth-2025-Graphics-Final.zip" TargetMode="External"/><Relationship Id="rId2" Type="http://schemas.openxmlformats.org/officeDocument/2006/relationships/hyperlink" Target="https://cancerfocusni.org/wp-content/uploads/2025/01/Stop-Smoking-Service-2025.png" TargetMode="External"/><Relationship Id="rId1" Type="http://schemas.openxmlformats.org/officeDocument/2006/relationships/slideLayout" Target="../slideLayouts/slideLayout4.xml"/><Relationship Id="rId6" Type="http://schemas.openxmlformats.org/officeDocument/2006/relationships/hyperlink" Target="https://www.stopsmokingni.info/success-stories" TargetMode="External"/><Relationship Id="rId5" Type="http://schemas.openxmlformats.org/officeDocument/2006/relationships/hyperlink" Target="https://youtu.be/p9QFOia0Zss" TargetMode="External"/><Relationship Id="rId4" Type="http://schemas.openxmlformats.org/officeDocument/2006/relationships/hyperlink" Target="https://cancerfocusni.org/wp-content/uploads/2025/01/E-mail-Signature-No-Smoking-2025.png" TargetMode="External"/><Relationship Id="rId9" Type="http://schemas.openxmlformats.org/officeDocument/2006/relationships/hyperlink" Target="https://cancerfocusni.org/no-smoking-assets-2025/"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513360719" TargetMode="External"/><Relationship Id="rId2" Type="http://schemas.openxmlformats.org/officeDocument/2006/relationships/hyperlink" Target="https://www.stopsmokingni.info/"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cancerfocusni.org/no-smoking-assets-2025/"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ancerfocusni.org/no-smoking-assets-2025/" TargetMode="External"/><Relationship Id="rId2" Type="http://schemas.openxmlformats.org/officeDocument/2006/relationships/hyperlink" Target="https://youtu.be/p9QFOia0Zs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stopsmokingni.info/success-stories/garys-story" TargetMode="External"/><Relationship Id="rId2" Type="http://schemas.openxmlformats.org/officeDocument/2006/relationships/hyperlink" Target="https://www.stopsmokingni.info/why-quit/your-health" TargetMode="Externa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s://cancerfocusni.org/no-smoking-assets-202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cancerfocusni.org/no-smoking-assets-2025/"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cancerfocusni.org/no-smoking-assets-2025/" TargetMode="External"/><Relationship Id="rId2" Type="http://schemas.openxmlformats.org/officeDocument/2006/relationships/hyperlink" Target="http://www.mindingyourhead.info/" TargetMode="Externa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ancerfocusni.org/no-smoking-assets-2025/"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EFA52E-808C-BB7B-CC57-08CCB9158932}"/>
              </a:ext>
            </a:extLst>
          </p:cNvPr>
          <p:cNvSpPr txBox="1"/>
          <p:nvPr/>
        </p:nvSpPr>
        <p:spPr>
          <a:xfrm>
            <a:off x="422274" y="1156073"/>
            <a:ext cx="6163734" cy="1200329"/>
          </a:xfrm>
          <a:prstGeom prst="rect">
            <a:avLst/>
          </a:prstGeom>
          <a:noFill/>
          <a:effectLst>
            <a:glow rad="101600">
              <a:schemeClr val="accent3">
                <a:satMod val="175000"/>
                <a:alpha val="40000"/>
              </a:schemeClr>
            </a:glow>
          </a:effectLst>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Make March Your Month to Quit</a:t>
            </a:r>
            <a:br>
              <a:rPr lang="en-US" sz="2400" b="1" i="1" dirty="0">
                <a:solidFill>
                  <a:schemeClr val="bg1"/>
                </a:solidFill>
                <a:latin typeface="Arial" panose="020B0604020202020204" pitchFamily="34" charset="0"/>
                <a:cs typeface="Arial" panose="020B0604020202020204" pitchFamily="34" charset="0"/>
              </a:rPr>
            </a:br>
            <a:endParaRPr lang="en-US" sz="2400" b="1" i="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Communications Toolkit</a:t>
            </a:r>
            <a:endParaRPr lang="en-GB" sz="24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149C109-F498-BF2C-AEF4-485E69B686FB}"/>
              </a:ext>
            </a:extLst>
          </p:cNvPr>
          <p:cNvSpPr txBox="1"/>
          <p:nvPr/>
        </p:nvSpPr>
        <p:spPr>
          <a:xfrm>
            <a:off x="456141" y="292421"/>
            <a:ext cx="6096000" cy="707886"/>
          </a:xfrm>
          <a:prstGeom prst="rect">
            <a:avLst/>
          </a:prstGeom>
          <a:noFill/>
          <a:effectLst/>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#NoSmokingMonth</a:t>
            </a:r>
            <a:endParaRPr lang="en-GB" sz="4000" b="1"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0A173C3-39AA-CE94-4701-DFEF37852381}"/>
              </a:ext>
            </a:extLst>
          </p:cNvPr>
          <p:cNvSpPr txBox="1"/>
          <p:nvPr/>
        </p:nvSpPr>
        <p:spPr>
          <a:xfrm>
            <a:off x="422274" y="2356402"/>
            <a:ext cx="3778250" cy="461665"/>
          </a:xfrm>
          <a:prstGeom prst="rect">
            <a:avLst/>
          </a:prstGeom>
          <a:noFill/>
          <a:effectLst>
            <a:glow rad="101600">
              <a:schemeClr val="accent3">
                <a:satMod val="175000"/>
                <a:alpha val="40000"/>
              </a:schemeClr>
            </a:glow>
          </a:effectLst>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March 2025</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21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Pregnancy &amp; Children</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2979870231"/>
              </p:ext>
            </p:extLst>
          </p:nvPr>
        </p:nvGraphicFramePr>
        <p:xfrm>
          <a:off x="552451" y="1532410"/>
          <a:ext cx="11304932" cy="4641309"/>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1018">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dirty="0">
                          <a:solidFill>
                            <a:schemeClr val="tx1"/>
                          </a:solidFill>
                          <a:latin typeface="Arial" panose="020B0604020202020204" pitchFamily="34" charset="0"/>
                          <a:cs typeface="Arial" panose="020B0604020202020204" pitchFamily="34" charset="0"/>
                        </a:rPr>
                        <a:t>Looking to start a family? Did you know that smoking can reduce fertility in both men and women but thankfully the effects of smoking on fertility are reversible. Forward plan this #NoSmokingMonth and quit.</a:t>
                      </a:r>
                      <a:endParaRPr lang="en-US" sz="1200" i="0" dirty="0">
                        <a:solidFill>
                          <a:schemeClr val="tx1"/>
                        </a:solidFill>
                        <a:latin typeface="Arial" panose="020B0604020202020204" pitchFamily="34" charset="0"/>
                        <a:cs typeface="Arial" panose="020B0604020202020204" pitchFamily="34" charset="0"/>
                      </a:endParaRPr>
                    </a:p>
                  </a:txBody>
                  <a:tcPr/>
                </a:tc>
                <a:tc>
                  <a:txBody>
                    <a:bodyPr/>
                    <a:lstStyle/>
                    <a:p>
                      <a:pPr algn="ctr"/>
                      <a:br>
                        <a:rPr lang="en-US" sz="1200" dirty="0">
                          <a:solidFill>
                            <a:schemeClr val="tx1"/>
                          </a:solidFill>
                          <a:highlight>
                            <a:srgbClr val="FFFF00"/>
                          </a:highlight>
                        </a:rPr>
                      </a:b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b="0" kern="1200" dirty="0">
                          <a:solidFill>
                            <a:schemeClr val="tx1"/>
                          </a:solidFill>
                          <a:effectLst/>
                          <a:latin typeface="Arial" panose="020B0604020202020204" pitchFamily="34" charset="0"/>
                          <a:cs typeface="Arial" panose="020B0604020202020204" pitchFamily="34" charset="0"/>
                        </a:rPr>
                        <a:t>A difficult subject to talk about in any household, smoking or being near second-hand smoke during pregnancy increases the chances of sudden infant death syndrome (SIDS). Have the #StopSmoking conversation this #NoSmokingMonth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3843522170"/>
                  </a:ext>
                </a:extLst>
              </a:tr>
              <a:tr h="974284">
                <a:tc>
                  <a:txBody>
                    <a:bodyPr/>
                    <a:lstStyle/>
                    <a:p>
                      <a:r>
                        <a:rPr lang="en-US" sz="1200" b="0" kern="1200" dirty="0">
                          <a:solidFill>
                            <a:schemeClr val="tx1"/>
                          </a:solidFill>
                          <a:effectLst/>
                          <a:latin typeface="Arial" panose="020B0604020202020204" pitchFamily="34" charset="0"/>
                          <a:cs typeface="Arial" panose="020B0604020202020204" pitchFamily="34" charset="0"/>
                        </a:rPr>
                        <a:t>Charlene's story.</a:t>
                      </a:r>
                    </a:p>
                    <a:p>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Health and her children were Charlene’s reasons for quitting. Hear Charlene explain how she succeeded in giving up cigarettes. </a:t>
                      </a:r>
                      <a:r>
                        <a:rPr lang="en-US" sz="1200" b="0"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https://www.stopsmokingni.info/success-stories/charlenes-story-0</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https://www.stopsmokingni.info/success-stories/charlenes-story-0</a:t>
                      </a:r>
                      <a:r>
                        <a:rPr lang="en-GB" sz="1400" dirty="0">
                          <a:solidFill>
                            <a:schemeClr val="tx1"/>
                          </a:solidFill>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488710585"/>
                  </a:ext>
                </a:extLst>
              </a:tr>
              <a:tr h="960416">
                <a:tc>
                  <a:txBody>
                    <a:bodyPr/>
                    <a:lstStyle/>
                    <a:p>
                      <a:r>
                        <a:rPr lang="en-US" sz="1200" b="0" kern="1200" dirty="0">
                          <a:solidFill>
                            <a:schemeClr val="tx1"/>
                          </a:solidFill>
                          <a:effectLst/>
                          <a:latin typeface="Arial" panose="020B0604020202020204" pitchFamily="34" charset="0"/>
                          <a:cs typeface="Arial" panose="020B0604020202020204" pitchFamily="34" charset="0"/>
                        </a:rPr>
                        <a:t>Every time a child breathes in secondhand smoke, they are inhaling thousands of chemicals, putting them at risk of serious health problems, including meningitis and cancer, as well as respiratory infections such as bronchitis and pneumonia. Learn more: </a:t>
                      </a:r>
                      <a:r>
                        <a:rPr lang="en-US" sz="1200" b="0" kern="120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https://www.stopsmokingni.info/why-quit/your-family</a:t>
                      </a:r>
                      <a:r>
                        <a:rPr lang="en-US" sz="1200" b="0" kern="1200" dirty="0">
                          <a:solidFill>
                            <a:schemeClr val="tx1"/>
                          </a:solidFill>
                          <a:effectLst/>
                          <a:latin typeface="Arial" panose="020B0604020202020204" pitchFamily="34" charset="0"/>
                          <a:cs typeface="Arial" panose="020B0604020202020204" pitchFamily="34" charset="0"/>
                        </a:rPr>
                        <a:t> </a:t>
                      </a:r>
                    </a:p>
                    <a:p>
                      <a:endParaRPr lang="en-US" sz="1200" b="0" i="0" kern="1200" dirty="0">
                        <a:solidFill>
                          <a:schemeClr val="tx1"/>
                        </a:solidFill>
                        <a:effectLst/>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p>
                    <a:p>
                      <a:pPr algn="ctr"/>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2135571"/>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10</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9" name="Picture 8" descr="A hand holding a cigarette with smoke coming out of it&#10;&#10;Description automatically generated">
            <a:extLst>
              <a:ext uri="{FF2B5EF4-FFF2-40B4-BE49-F238E27FC236}">
                <a16:creationId xmlns:a16="http://schemas.microsoft.com/office/drawing/2014/main" id="{6CDBF86C-1D80-27FF-9424-28988866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67191" y="2494130"/>
            <a:ext cx="749912" cy="628650"/>
          </a:xfrm>
          <a:prstGeom prst="rect">
            <a:avLst/>
          </a:prstGeom>
        </p:spPr>
      </p:pic>
      <p:pic>
        <p:nvPicPr>
          <p:cNvPr id="15" name="Picture 14" descr="A hand holding a cigarette with smoke coming out of it&#10;&#10;Description automatically generated">
            <a:extLst>
              <a:ext uri="{FF2B5EF4-FFF2-40B4-BE49-F238E27FC236}">
                <a16:creationId xmlns:a16="http://schemas.microsoft.com/office/drawing/2014/main" id="{49D59FD7-9392-B0A3-D055-6F5C873BA0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61445" y="3309999"/>
            <a:ext cx="749912" cy="628650"/>
          </a:xfrm>
          <a:prstGeom prst="rect">
            <a:avLst/>
          </a:prstGeom>
        </p:spPr>
      </p:pic>
      <p:pic>
        <p:nvPicPr>
          <p:cNvPr id="17" name="Picture 16" descr="A child in a car seat&#10;&#10;Description automatically generated">
            <a:extLst>
              <a:ext uri="{FF2B5EF4-FFF2-40B4-BE49-F238E27FC236}">
                <a16:creationId xmlns:a16="http://schemas.microsoft.com/office/drawing/2014/main" id="{833561F4-9EE5-7A32-9730-023FA402B3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61445" y="5388638"/>
            <a:ext cx="749912" cy="628650"/>
          </a:xfrm>
          <a:prstGeom prst="rect">
            <a:avLst/>
          </a:prstGeom>
        </p:spPr>
      </p:pic>
    </p:spTree>
    <p:extLst>
      <p:ext uri="{BB962C8B-B14F-4D97-AF65-F5344CB8AC3E}">
        <p14:creationId xmlns:p14="http://schemas.microsoft.com/office/powerpoint/2010/main" val="124408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Finances</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1037578571"/>
              </p:ext>
            </p:extLst>
          </p:nvPr>
        </p:nvGraphicFramePr>
        <p:xfrm>
          <a:off x="552451" y="1532410"/>
          <a:ext cx="11304932" cy="3496937"/>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1018">
                <a:tc>
                  <a:txBody>
                    <a:bodyPr/>
                    <a:lstStyle/>
                    <a:p>
                      <a:pPr algn="l"/>
                      <a:r>
                        <a:rPr lang="en-US" sz="2000" b="1" dirty="0">
                          <a:solidFill>
                            <a:schemeClr val="bg1"/>
                          </a:solidFill>
                        </a:rPr>
                        <a:t>Suggested Text</a:t>
                      </a:r>
                      <a:endParaRPr lang="en-GB" sz="20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b="0" kern="1200" dirty="0">
                          <a:solidFill>
                            <a:schemeClr val="tx1"/>
                          </a:solidFill>
                          <a:effectLst/>
                          <a:latin typeface="Arial" panose="020B0604020202020204" pitchFamily="34" charset="0"/>
                          <a:cs typeface="Arial" panose="020B0604020202020204" pitchFamily="34" charset="0"/>
                        </a:rPr>
                        <a:t>Smoking is an expensive habit in more ways than you might think. In Northern Ireland, the health service spends over £218million on treating tobacco related illnesses each year. Learn more about #StopSmoking at </a:t>
                      </a:r>
                      <a:r>
                        <a:rPr lang="en-US" sz="1200" b="0"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www.stopsmokingni.info/success-stories</a:t>
                      </a:r>
                      <a:r>
                        <a:rPr lang="en-US" sz="1200" b="0" kern="1200" dirty="0">
                          <a:solidFill>
                            <a:schemeClr val="tx1"/>
                          </a:solidFill>
                          <a:effectLst/>
                          <a:latin typeface="Arial" panose="020B0604020202020204" pitchFamily="34" charset="0"/>
                          <a:cs typeface="Arial" panose="020B0604020202020204" pitchFamily="34" charset="0"/>
                        </a:rPr>
                        <a:t>  </a:t>
                      </a:r>
                      <a:endParaRPr lang="en-US" sz="1200" b="0" i="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200" dirty="0">
                          <a:solidFill>
                            <a:schemeClr val="tx1"/>
                          </a:solidFill>
                          <a:highlight>
                            <a:srgbClr val="FFFF00"/>
                          </a:highlight>
                        </a:rPr>
                      </a:br>
                      <a:endParaRPr lang="en-GB" sz="1200" dirty="0">
                        <a:highlight>
                          <a:srgbClr val="FFFF00"/>
                        </a:highlight>
                      </a:endParaRPr>
                    </a:p>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b="0" kern="1200" dirty="0">
                          <a:solidFill>
                            <a:schemeClr val="tx1"/>
                          </a:solidFill>
                          <a:effectLst/>
                          <a:latin typeface="Arial" panose="020B0604020202020204" pitchFamily="34" charset="0"/>
                          <a:cs typeface="Arial" panose="020B0604020202020204" pitchFamily="34" charset="0"/>
                        </a:rPr>
                        <a:t>Looking to retire in the next 5 years? How would an extra £20,000 in the bank feel on top of a healthier body? On average, when someone decides to #stopsmoking they save themselves around £3,900 per year. Find out more at: </a:t>
                      </a:r>
                      <a:r>
                        <a:rPr lang="en-US" sz="1200" b="0" kern="120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www.stopsmokingni.info/why-quit/save-money</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3843522170"/>
                  </a:ext>
                </a:extLst>
              </a:tr>
              <a:tr h="974284">
                <a:tc>
                  <a:txBody>
                    <a:bodyPr/>
                    <a:lstStyle/>
                    <a:p>
                      <a:r>
                        <a:rPr lang="en-US" sz="1200" b="0" kern="1200" dirty="0">
                          <a:solidFill>
                            <a:schemeClr val="tx1"/>
                          </a:solidFill>
                          <a:effectLst/>
                          <a:latin typeface="Arial" panose="020B0604020202020204" pitchFamily="34" charset="0"/>
                          <a:cs typeface="Arial" panose="020B0604020202020204" pitchFamily="34" charset="0"/>
                        </a:rPr>
                        <a:t>Looking to buy a home in the next five years? Give yourself an instant pay rise and speed up the process. Did you know that the average person saves almost £323 per month when they #stopsmoking: </a:t>
                      </a:r>
                      <a:r>
                        <a:rPr lang="en-US" sz="1200" b="0" kern="120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www.stopsmokingni.info/why-quit/save-money</a:t>
                      </a:r>
                      <a:r>
                        <a:rPr lang="en-US" sz="1200" b="0" kern="1200" dirty="0">
                          <a:solidFill>
                            <a:schemeClr val="tx1"/>
                          </a:solidFill>
                          <a:effectLst/>
                          <a:latin typeface="Arial" panose="020B0604020202020204" pitchFamily="34" charset="0"/>
                          <a:cs typeface="Arial" panose="020B0604020202020204" pitchFamily="34" charset="0"/>
                        </a:rPr>
                        <a:t>  </a:t>
                      </a:r>
                      <a:br>
                        <a:rPr lang="en-US" sz="1200" b="0" kern="1200" dirty="0">
                          <a:solidFill>
                            <a:schemeClr val="tx1"/>
                          </a:solidFill>
                          <a:effectLst/>
                          <a:latin typeface="Arial" panose="020B0604020202020204" pitchFamily="34" charset="0"/>
                          <a:cs typeface="Arial" panose="020B0604020202020204" pitchFamily="34" charset="0"/>
                        </a:rPr>
                      </a:b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dirty="0">
                          <a:solidFill>
                            <a:schemeClr val="tx1"/>
                          </a:solidFill>
                        </a:rPr>
                        <a:t> </a:t>
                      </a:r>
                      <a:endParaRPr lang="en-GB"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8710585"/>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11</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14" name="Picture 13" descr="A cigarette in a ashtray with coins&#10;&#10;Description automatically generated">
            <a:extLst>
              <a:ext uri="{FF2B5EF4-FFF2-40B4-BE49-F238E27FC236}">
                <a16:creationId xmlns:a16="http://schemas.microsoft.com/office/drawing/2014/main" id="{E8E7C2F8-3479-BABA-C74B-DB1A624FF5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87186" y="2437675"/>
            <a:ext cx="842853" cy="706562"/>
          </a:xfrm>
          <a:prstGeom prst="rect">
            <a:avLst/>
          </a:prstGeom>
        </p:spPr>
      </p:pic>
      <p:pic>
        <p:nvPicPr>
          <p:cNvPr id="15" name="Picture 14" descr="A cigarette in a ashtray with coins&#10;&#10;Description automatically generated">
            <a:extLst>
              <a:ext uri="{FF2B5EF4-FFF2-40B4-BE49-F238E27FC236}">
                <a16:creationId xmlns:a16="http://schemas.microsoft.com/office/drawing/2014/main" id="{0995DA5D-BFD3-FE85-E35F-240758C6B5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87185" y="3287390"/>
            <a:ext cx="842853" cy="706562"/>
          </a:xfrm>
          <a:prstGeom prst="rect">
            <a:avLst/>
          </a:prstGeom>
        </p:spPr>
      </p:pic>
      <p:pic>
        <p:nvPicPr>
          <p:cNvPr id="16" name="Picture 15" descr="A cigarette in a ashtray with coins&#10;&#10;Description automatically generated">
            <a:extLst>
              <a:ext uri="{FF2B5EF4-FFF2-40B4-BE49-F238E27FC236}">
                <a16:creationId xmlns:a16="http://schemas.microsoft.com/office/drawing/2014/main" id="{2EE4D66F-A897-7E46-4792-7E29ACB689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91784" y="4138740"/>
            <a:ext cx="842853" cy="706562"/>
          </a:xfrm>
          <a:prstGeom prst="rect">
            <a:avLst/>
          </a:prstGeom>
        </p:spPr>
      </p:pic>
    </p:spTree>
    <p:extLst>
      <p:ext uri="{BB962C8B-B14F-4D97-AF65-F5344CB8AC3E}">
        <p14:creationId xmlns:p14="http://schemas.microsoft.com/office/powerpoint/2010/main" val="860137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55511D-6401-4458-3C2F-B84AB868CB84}"/>
              </a:ext>
            </a:extLst>
          </p:cNvPr>
          <p:cNvSpPr txBox="1"/>
          <p:nvPr/>
        </p:nvSpPr>
        <p:spPr>
          <a:xfrm>
            <a:off x="528638" y="1883212"/>
            <a:ext cx="10858500" cy="8248412"/>
          </a:xfrm>
          <a:prstGeom prst="rect">
            <a:avLst/>
          </a:prstGeom>
          <a:noFill/>
        </p:spPr>
        <p:txBody>
          <a:bodyPr wrap="square" lIns="91440" tIns="45720" rIns="91440" bIns="45720" numCol="3" rtlCol="0" anchor="t">
            <a:spAutoFit/>
          </a:bodyPr>
          <a:lstStyle/>
          <a:p>
            <a:pPr algn="just"/>
            <a:r>
              <a:rPr lang="en-US" sz="1600" b="1" u="sng" dirty="0">
                <a:latin typeface="Arial" panose="020B0604020202020204" pitchFamily="34" charset="0"/>
                <a:cs typeface="Arial" panose="020B0604020202020204" pitchFamily="34" charset="0"/>
              </a:rPr>
              <a:t>Stop Smoking Logo</a:t>
            </a:r>
          </a:p>
          <a:p>
            <a:pPr algn="just"/>
            <a:endParaRPr lang="en-US" sz="1400" dirty="0">
              <a:latin typeface="Arial" panose="020B0604020202020204" pitchFamily="34" charset="0"/>
              <a:cs typeface="Arial" panose="020B0604020202020204" pitchFamily="34" charset="0"/>
            </a:endParaRPr>
          </a:p>
          <a:p>
            <a:pPr algn="just"/>
            <a:r>
              <a:rPr lang="en-US" sz="1400" b="1" dirty="0">
                <a:latin typeface="Arial"/>
                <a:cs typeface="Arial"/>
                <a:hlinkClick r:id="rId2">
                  <a:extLst>
                    <a:ext uri="{A12FA001-AC4F-418D-AE19-62706E023703}">
                      <ahyp:hlinkClr xmlns:ahyp="http://schemas.microsoft.com/office/drawing/2018/hyperlinkcolor" val="tx"/>
                    </a:ext>
                  </a:extLst>
                </a:hlinkClick>
              </a:rPr>
              <a:t>Click Here </a:t>
            </a:r>
            <a:r>
              <a:rPr lang="en-US" sz="1400" dirty="0">
                <a:latin typeface="Arial"/>
                <a:cs typeface="Arial"/>
              </a:rPr>
              <a:t>to download the Stop Smoking Logo to use on any posters or social media graphics that you plan to create for No Smoking Month 2025.</a:t>
            </a:r>
          </a:p>
          <a:p>
            <a:pPr algn="just"/>
            <a:endParaRPr lang="en-US" sz="1400" dirty="0">
              <a:latin typeface="Arial" panose="020B0604020202020204" pitchFamily="34" charset="0"/>
              <a:cs typeface="Arial" panose="020B0604020202020204" pitchFamily="34" charset="0"/>
            </a:endParaRPr>
          </a:p>
          <a:p>
            <a:pPr algn="just"/>
            <a:r>
              <a:rPr lang="en-US" sz="1600" b="1" u="sng" dirty="0">
                <a:latin typeface="Arial" panose="020B0604020202020204" pitchFamily="34" charset="0"/>
                <a:cs typeface="Arial" panose="020B0604020202020204" pitchFamily="34" charset="0"/>
              </a:rPr>
              <a:t>Press &amp; Media</a:t>
            </a:r>
          </a:p>
          <a:p>
            <a:pPr algn="just"/>
            <a:endParaRPr lang="en-US" sz="1400" dirty="0">
              <a:latin typeface="Arial" panose="020B0604020202020204" pitchFamily="34" charset="0"/>
              <a:cs typeface="Arial" panose="020B0604020202020204" pitchFamily="34" charset="0"/>
            </a:endParaRPr>
          </a:p>
          <a:p>
            <a:pPr algn="just"/>
            <a:r>
              <a:rPr lang="en-US" sz="14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Click here </a:t>
            </a:r>
            <a:r>
              <a:rPr lang="en-US" sz="1400" dirty="0">
                <a:latin typeface="Arial" panose="020B0604020202020204" pitchFamily="34" charset="0"/>
                <a:cs typeface="Arial" panose="020B0604020202020204" pitchFamily="34" charset="0"/>
              </a:rPr>
              <a:t>to download a press release template. Add your own comment before issuing within your local community and internal channels. </a:t>
            </a:r>
          </a:p>
          <a:p>
            <a:pPr algn="just"/>
            <a:endParaRPr lang="en-US" sz="1400" b="1" u="sng" dirty="0">
              <a:latin typeface="Arial" panose="020B0604020202020204" pitchFamily="34" charset="0"/>
              <a:cs typeface="Arial" panose="020B0604020202020204" pitchFamily="34" charset="0"/>
            </a:endParaRPr>
          </a:p>
          <a:p>
            <a:pPr algn="just"/>
            <a:r>
              <a:rPr lang="en-US" sz="1600" b="1" u="sng" dirty="0">
                <a:latin typeface="Arial" panose="020B0604020202020204" pitchFamily="34" charset="0"/>
                <a:cs typeface="Arial" panose="020B0604020202020204" pitchFamily="34" charset="0"/>
              </a:rPr>
              <a:t>Email Signature</a:t>
            </a:r>
          </a:p>
          <a:p>
            <a:pPr algn="just"/>
            <a:endParaRPr lang="en-US" sz="1600" b="1" u="sng" dirty="0">
              <a:latin typeface="Arial" panose="020B0604020202020204" pitchFamily="34" charset="0"/>
              <a:cs typeface="Arial" panose="020B0604020202020204" pitchFamily="34" charset="0"/>
            </a:endParaRPr>
          </a:p>
          <a:p>
            <a:pPr algn="just"/>
            <a:r>
              <a:rPr lang="en-US" sz="1400" b="1"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Click Here </a:t>
            </a:r>
            <a:r>
              <a:rPr lang="en-US" sz="1400" dirty="0">
                <a:latin typeface="Arial" panose="020B0604020202020204" pitchFamily="34" charset="0"/>
                <a:cs typeface="Arial" panose="020B0604020202020204" pitchFamily="34" charset="0"/>
              </a:rPr>
              <a:t>to download your Stop Smoking Month email signature. </a:t>
            </a: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400" b="1" dirty="0">
              <a:latin typeface="Arial" panose="020B0604020202020204" pitchFamily="34" charset="0"/>
              <a:cs typeface="Arial" panose="020B0604020202020204" pitchFamily="34" charset="0"/>
            </a:endParaRPr>
          </a:p>
          <a:p>
            <a:pPr lvl="2" indent="-457200" algn="just"/>
            <a:r>
              <a:rPr lang="en-US" sz="1600" b="1" u="sng" dirty="0">
                <a:latin typeface="Arial" panose="020B0604020202020204" pitchFamily="34" charset="0"/>
                <a:cs typeface="Arial" panose="020B0604020202020204" pitchFamily="34" charset="0"/>
              </a:rPr>
              <a:t>Video Content</a:t>
            </a:r>
          </a:p>
          <a:p>
            <a:pPr lvl="2" indent="-457200" algn="just"/>
            <a:endParaRPr lang="en-US" sz="1600" b="1" dirty="0">
              <a:latin typeface="Arial" panose="020B0604020202020204" pitchFamily="34" charset="0"/>
              <a:cs typeface="Arial" panose="020B0604020202020204" pitchFamily="34" charset="0"/>
            </a:endParaRPr>
          </a:p>
          <a:p>
            <a:pPr lvl="1" algn="just"/>
            <a:r>
              <a:rPr lang="en-US" sz="1400" dirty="0">
                <a:latin typeface="Arial" panose="020B0604020202020204" pitchFamily="34" charset="0"/>
                <a:cs typeface="Arial" panose="020B0604020202020204" pitchFamily="34" charset="0"/>
              </a:rPr>
              <a:t>We have an official No Smoking Month video, which showcases the people working behind the Stop Smoking Services. </a:t>
            </a:r>
          </a:p>
          <a:p>
            <a:pPr lvl="1" algn="just"/>
            <a:endParaRPr lang="en-US" sz="1400" dirty="0">
              <a:latin typeface="Arial" panose="020B0604020202020204" pitchFamily="34" charset="0"/>
              <a:cs typeface="Arial" panose="020B0604020202020204" pitchFamily="34" charset="0"/>
            </a:endParaRPr>
          </a:p>
          <a:p>
            <a:pPr lvl="1" algn="just"/>
            <a:r>
              <a:rPr lang="en-US" sz="1400" dirty="0">
                <a:latin typeface="Arial" panose="020B0604020202020204" pitchFamily="34" charset="0"/>
                <a:cs typeface="Arial" panose="020B0604020202020204" pitchFamily="34" charset="0"/>
              </a:rPr>
              <a:t>In addition, there is a bank of video content from previous years that can be used throughout the month to help grow awareness and educate people on the benefits of quitting smoking. </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latin typeface="Arial"/>
                <a:cs typeface="Arial"/>
                <a:hlinkClick r:id="rId5">
                  <a:extLst>
                    <a:ext uri="{A12FA001-AC4F-418D-AE19-62706E023703}">
                      <ahyp:hlinkClr xmlns:ahyp="http://schemas.microsoft.com/office/drawing/2018/hyperlinkcolor" val="tx"/>
                    </a:ext>
                  </a:extLst>
                </a:hlinkClick>
              </a:rPr>
              <a:t>Click to Access </a:t>
            </a:r>
            <a:r>
              <a:rPr lang="en-US" sz="1400" dirty="0">
                <a:latin typeface="Arial"/>
                <a:cs typeface="Arial"/>
              </a:rPr>
              <a:t> No Smoking Month video. </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Click to Access </a:t>
            </a:r>
            <a:r>
              <a:rPr lang="en-US" sz="1400" dirty="0">
                <a:latin typeface="Arial" panose="020B0604020202020204" pitchFamily="34" charset="0"/>
                <a:cs typeface="Arial" panose="020B0604020202020204" pitchFamily="34" charset="0"/>
              </a:rPr>
              <a:t>previous</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#StopSmoking case study videos. </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2" indent="-457200" algn="just"/>
            <a:r>
              <a:rPr lang="en-US" sz="1600" b="1" u="sng" dirty="0">
                <a:latin typeface="Arial" panose="020B0604020202020204" pitchFamily="34" charset="0"/>
                <a:cs typeface="Arial" panose="020B0604020202020204" pitchFamily="34" charset="0"/>
              </a:rPr>
              <a:t>Social Media Graphics</a:t>
            </a:r>
          </a:p>
          <a:p>
            <a:pPr lvl="2" indent="-457200" algn="just"/>
            <a:endParaRPr lang="en-US" sz="1600" b="1" dirty="0">
              <a:latin typeface="Arial" panose="020B0604020202020204" pitchFamily="34" charset="0"/>
              <a:cs typeface="Arial" panose="020B0604020202020204" pitchFamily="34" charset="0"/>
            </a:endParaRPr>
          </a:p>
          <a:p>
            <a:pPr lvl="1" algn="just"/>
            <a:r>
              <a:rPr lang="en-US" sz="1400" b="1"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Click Here </a:t>
            </a:r>
            <a:r>
              <a:rPr lang="en-US" sz="1400" dirty="0">
                <a:latin typeface="Arial" panose="020B0604020202020204" pitchFamily="34" charset="0"/>
                <a:cs typeface="Arial" panose="020B0604020202020204" pitchFamily="34" charset="0"/>
              </a:rPr>
              <a:t>to download the themed social media graphics.</a:t>
            </a:r>
          </a:p>
          <a:p>
            <a:pPr lvl="1" algn="just"/>
            <a:endParaRPr lang="en-US" sz="1400" dirty="0">
              <a:latin typeface="Arial" panose="020B0604020202020204" pitchFamily="34" charset="0"/>
              <a:cs typeface="Arial" panose="020B0604020202020204" pitchFamily="34" charset="0"/>
            </a:endParaRPr>
          </a:p>
          <a:p>
            <a:pPr lvl="1" algn="just"/>
            <a:r>
              <a:rPr lang="en-US" sz="1400" dirty="0">
                <a:latin typeface="Arial" panose="020B0604020202020204" pitchFamily="34" charset="0"/>
                <a:cs typeface="Arial" panose="020B0604020202020204" pitchFamily="34" charset="0"/>
              </a:rPr>
              <a:t>To help monitor the effectiveness of the campaign please use one or more of the following official hashtags when posting:</a:t>
            </a:r>
          </a:p>
          <a:p>
            <a:pPr lvl="1" algn="just"/>
            <a:endParaRPr lang="en-US" sz="1400" dirty="0">
              <a:latin typeface="Arial" panose="020B0604020202020204" pitchFamily="34" charset="0"/>
              <a:cs typeface="Arial" panose="020B0604020202020204" pitchFamily="34" charset="0"/>
            </a:endParaRPr>
          </a:p>
          <a:p>
            <a:pPr lvl="1" algn="ctr"/>
            <a:r>
              <a:rPr lang="en-US" sz="1400" b="1" dirty="0">
                <a:latin typeface="Arial" panose="020B0604020202020204" pitchFamily="34" charset="0"/>
                <a:cs typeface="Arial" panose="020B0604020202020204" pitchFamily="34" charset="0"/>
              </a:rPr>
              <a:t>#NoSmokingMonth</a:t>
            </a:r>
          </a:p>
          <a:p>
            <a:pPr lvl="1" algn="ctr"/>
            <a:r>
              <a:rPr lang="en-US" sz="1400" b="1" dirty="0">
                <a:latin typeface="Arial" panose="020B0604020202020204" pitchFamily="34" charset="0"/>
                <a:cs typeface="Arial" panose="020B0604020202020204" pitchFamily="34" charset="0"/>
              </a:rPr>
              <a:t>#StopSmoking </a:t>
            </a:r>
          </a:p>
          <a:p>
            <a:pPr lvl="1" algn="ctr"/>
            <a:r>
              <a:rPr lang="en-US" sz="1400" b="1" dirty="0">
                <a:latin typeface="Arial" panose="020B0604020202020204" pitchFamily="34" charset="0"/>
                <a:cs typeface="Arial" panose="020B0604020202020204" pitchFamily="34" charset="0"/>
              </a:rPr>
              <a:t>#StopSmokingNI </a:t>
            </a:r>
          </a:p>
          <a:p>
            <a:pPr lvl="1" algn="just"/>
            <a:r>
              <a:rPr lang="en-US" sz="1400" dirty="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lvl="2" indent="-457200" algn="just"/>
            <a:r>
              <a:rPr lang="en-US" sz="1600" b="1" u="sng" dirty="0">
                <a:latin typeface="Arial" panose="020B0604020202020204" pitchFamily="34" charset="0"/>
                <a:cs typeface="Arial" panose="020B0604020202020204" pitchFamily="34" charset="0"/>
              </a:rPr>
              <a:t>One Stop Shop Webpage</a:t>
            </a:r>
          </a:p>
          <a:p>
            <a:pPr lvl="2" indent="-457200" algn="just"/>
            <a:endParaRPr lang="en-US" sz="1600" b="1" dirty="0">
              <a:latin typeface="Arial" panose="020B0604020202020204" pitchFamily="34" charset="0"/>
              <a:cs typeface="Arial" panose="020B0604020202020204" pitchFamily="34" charset="0"/>
            </a:endParaRPr>
          </a:p>
          <a:p>
            <a:pPr lvl="1" algn="just"/>
            <a:r>
              <a:rPr lang="en-US" sz="1400" b="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Click Here </a:t>
            </a:r>
            <a:r>
              <a:rPr lang="en-US" sz="1400" dirty="0">
                <a:latin typeface="Arial" panose="020B0604020202020204" pitchFamily="34" charset="0"/>
                <a:cs typeface="Arial" panose="020B0604020202020204" pitchFamily="34" charset="0"/>
              </a:rPr>
              <a:t>to visit the Stop Smoking website where you will find information on quitting, benefits, ways to quit and success stories. </a:t>
            </a:r>
          </a:p>
          <a:p>
            <a:pPr lvl="1" algn="just"/>
            <a:endParaRPr lang="en-US" sz="1400" dirty="0">
              <a:latin typeface="Arial" panose="020B0604020202020204" pitchFamily="34" charset="0"/>
              <a:cs typeface="Arial" panose="020B0604020202020204" pitchFamily="34" charset="0"/>
            </a:endParaRPr>
          </a:p>
          <a:p>
            <a:pPr lvl="1" algn="just"/>
            <a:endParaRPr lang="en-US" sz="1200" dirty="0">
              <a:latin typeface="Arial" panose="020B0604020202020204" pitchFamily="34" charset="0"/>
              <a:cs typeface="Arial" panose="020B0604020202020204" pitchFamily="34" charset="0"/>
            </a:endParaRPr>
          </a:p>
          <a:p>
            <a:pPr marL="228600" indent="-228600" algn="just">
              <a:buFont typeface="+mj-lt"/>
              <a:buAutoNum type="arabicPeriod"/>
            </a:pPr>
            <a:endParaRPr lang="en-US" sz="1200" dirty="0">
              <a:latin typeface="Arial" panose="020B0604020202020204" pitchFamily="34" charset="0"/>
              <a:cs typeface="Arial" panose="020B0604020202020204" pitchFamily="34" charset="0"/>
            </a:endParaRPr>
          </a:p>
          <a:p>
            <a:pPr marL="228600" indent="-228600" algn="just">
              <a:buFont typeface="+mj-lt"/>
              <a:buAutoNum type="arabicPeriod"/>
            </a:pPr>
            <a:endParaRPr lang="en-US" sz="1200" dirty="0">
              <a:latin typeface="Arial" panose="020B0604020202020204" pitchFamily="34" charset="0"/>
              <a:cs typeface="Arial" panose="020B0604020202020204" pitchFamily="34" charset="0"/>
            </a:endParaRPr>
          </a:p>
          <a:p>
            <a:pPr marL="228600" indent="-228600" algn="just">
              <a:buFont typeface="+mj-lt"/>
              <a:buAutoNum type="arabicPeriod"/>
            </a:pPr>
            <a:endParaRPr lang="en-US" sz="1200" dirty="0">
              <a:latin typeface="Arial" panose="020B0604020202020204" pitchFamily="34" charset="0"/>
              <a:cs typeface="Arial" panose="020B0604020202020204" pitchFamily="34" charset="0"/>
            </a:endParaRPr>
          </a:p>
          <a:p>
            <a:endParaRPr lang="en-GB" dirty="0"/>
          </a:p>
          <a:p>
            <a:endParaRPr lang="en-GB" dirty="0"/>
          </a:p>
        </p:txBody>
      </p:sp>
      <p:sp>
        <p:nvSpPr>
          <p:cNvPr id="2" name="Slide Number Placeholder 1">
            <a:extLst>
              <a:ext uri="{FF2B5EF4-FFF2-40B4-BE49-F238E27FC236}">
                <a16:creationId xmlns:a16="http://schemas.microsoft.com/office/drawing/2014/main" id="{FE3A2A7B-A662-7734-46BF-353E2DB4F673}"/>
              </a:ext>
            </a:extLst>
          </p:cNvPr>
          <p:cNvSpPr>
            <a:spLocks noGrp="1"/>
          </p:cNvSpPr>
          <p:nvPr>
            <p:ph type="sldNum" sz="quarter" idx="12"/>
          </p:nvPr>
        </p:nvSpPr>
        <p:spPr/>
        <p:txBody>
          <a:bodyPr/>
          <a:lstStyle/>
          <a:p>
            <a:fld id="{23A8E1F6-D207-4FD5-B79C-162710F74831}" type="slidenum">
              <a:rPr lang="en-GB" smtClean="0">
                <a:solidFill>
                  <a:schemeClr val="tx1"/>
                </a:solidFill>
              </a:rPr>
              <a:t>12</a:t>
            </a:fld>
            <a:endParaRPr lang="en-GB" dirty="0">
              <a:solidFill>
                <a:schemeClr val="tx1"/>
              </a:solidFill>
            </a:endParaRPr>
          </a:p>
        </p:txBody>
      </p:sp>
      <p:sp>
        <p:nvSpPr>
          <p:cNvPr id="3" name="TextBox 2">
            <a:extLst>
              <a:ext uri="{FF2B5EF4-FFF2-40B4-BE49-F238E27FC236}">
                <a16:creationId xmlns:a16="http://schemas.microsoft.com/office/drawing/2014/main" id="{73C1ED8D-D08E-6A53-6734-F612882521D2}"/>
              </a:ext>
            </a:extLst>
          </p:cNvPr>
          <p:cNvSpPr txBox="1"/>
          <p:nvPr/>
        </p:nvSpPr>
        <p:spPr>
          <a:xfrm>
            <a:off x="528638" y="590550"/>
            <a:ext cx="10487025" cy="1292662"/>
          </a:xfrm>
          <a:prstGeom prst="rect">
            <a:avLst/>
          </a:prstGeom>
          <a:noFill/>
        </p:spPr>
        <p:txBody>
          <a:bodyPr wrap="square" rtlCol="0">
            <a:spAutoFit/>
          </a:bodyPr>
          <a:lstStyle/>
          <a:p>
            <a:r>
              <a:rPr lang="en-US" sz="2400" b="1" dirty="0">
                <a:solidFill>
                  <a:srgbClr val="00AEEF"/>
                </a:solidFill>
                <a:latin typeface="Arial" panose="020B0604020202020204" pitchFamily="34" charset="0"/>
                <a:cs typeface="Arial" panose="020B0604020202020204" pitchFamily="34" charset="0"/>
              </a:rPr>
              <a:t>Campaign Assets Library</a:t>
            </a:r>
          </a:p>
          <a:p>
            <a:endParaRPr lang="en-US" sz="18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Click Here </a:t>
            </a:r>
            <a:r>
              <a:rPr lang="en-US" sz="1600" dirty="0">
                <a:latin typeface="Arial" panose="020B0604020202020204" pitchFamily="34" charset="0"/>
                <a:cs typeface="Arial" panose="020B0604020202020204" pitchFamily="34" charset="0"/>
              </a:rPr>
              <a:t>to find everything you need to help with your No Smoking Month promotional activity.</a:t>
            </a:r>
          </a:p>
          <a:p>
            <a:endParaRPr lang="en-GB" dirty="0"/>
          </a:p>
        </p:txBody>
      </p:sp>
      <p:sp>
        <p:nvSpPr>
          <p:cNvPr id="4" name="TextBox 3">
            <a:extLst>
              <a:ext uri="{FF2B5EF4-FFF2-40B4-BE49-F238E27FC236}">
                <a16:creationId xmlns:a16="http://schemas.microsoft.com/office/drawing/2014/main" id="{C6B79925-E6EC-9C8E-60AC-3C57FF533879}"/>
              </a:ext>
            </a:extLst>
          </p:cNvPr>
          <p:cNvSpPr txBox="1"/>
          <p:nvPr/>
        </p:nvSpPr>
        <p:spPr>
          <a:xfrm>
            <a:off x="528638"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No Smoking Month 2025</a:t>
            </a:r>
          </a:p>
        </p:txBody>
      </p:sp>
      <p:sp>
        <p:nvSpPr>
          <p:cNvPr id="5" name="TextBox 4">
            <a:extLst>
              <a:ext uri="{FF2B5EF4-FFF2-40B4-BE49-F238E27FC236}">
                <a16:creationId xmlns:a16="http://schemas.microsoft.com/office/drawing/2014/main" id="{C9CB95B2-36E8-F10F-5BD8-789AC714C0A0}"/>
              </a:ext>
            </a:extLst>
          </p:cNvPr>
          <p:cNvSpPr txBox="1"/>
          <p:nvPr/>
        </p:nvSpPr>
        <p:spPr>
          <a:xfrm>
            <a:off x="9982200"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Communications Toolkit</a:t>
            </a:r>
          </a:p>
        </p:txBody>
      </p:sp>
    </p:spTree>
    <p:extLst>
      <p:ext uri="{BB962C8B-B14F-4D97-AF65-F5344CB8AC3E}">
        <p14:creationId xmlns:p14="http://schemas.microsoft.com/office/powerpoint/2010/main" val="39898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3A2A7B-A662-7734-46BF-353E2DB4F673}"/>
              </a:ext>
            </a:extLst>
          </p:cNvPr>
          <p:cNvSpPr>
            <a:spLocks noGrp="1"/>
          </p:cNvSpPr>
          <p:nvPr>
            <p:ph type="sldNum" sz="quarter" idx="12"/>
          </p:nvPr>
        </p:nvSpPr>
        <p:spPr/>
        <p:txBody>
          <a:bodyPr/>
          <a:lstStyle/>
          <a:p>
            <a:fld id="{23A8E1F6-D207-4FD5-B79C-162710F74831}" type="slidenum">
              <a:rPr lang="en-GB" smtClean="0">
                <a:solidFill>
                  <a:schemeClr val="bg1"/>
                </a:solidFill>
              </a:rPr>
              <a:t>13</a:t>
            </a:fld>
            <a:endParaRPr lang="en-GB" dirty="0">
              <a:solidFill>
                <a:schemeClr val="bg1"/>
              </a:solidFill>
            </a:endParaRPr>
          </a:p>
        </p:txBody>
      </p:sp>
      <p:pic>
        <p:nvPicPr>
          <p:cNvPr id="3" name="Picture 2" descr="A red and green sign with white text&#10;&#10;Description automatically generated">
            <a:extLst>
              <a:ext uri="{FF2B5EF4-FFF2-40B4-BE49-F238E27FC236}">
                <a16:creationId xmlns:a16="http://schemas.microsoft.com/office/drawing/2014/main" id="{B0593A16-8A2A-D2E9-5DEA-216171D7F3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9475" y="1955401"/>
            <a:ext cx="3533050" cy="2947197"/>
          </a:xfrm>
          <a:prstGeom prst="rect">
            <a:avLst/>
          </a:prstGeom>
        </p:spPr>
      </p:pic>
    </p:spTree>
    <p:extLst>
      <p:ext uri="{BB962C8B-B14F-4D97-AF65-F5344CB8AC3E}">
        <p14:creationId xmlns:p14="http://schemas.microsoft.com/office/powerpoint/2010/main" val="35705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55511D-6401-4458-3C2F-B84AB868CB84}"/>
              </a:ext>
            </a:extLst>
          </p:cNvPr>
          <p:cNvSpPr txBox="1"/>
          <p:nvPr/>
        </p:nvSpPr>
        <p:spPr>
          <a:xfrm>
            <a:off x="528639" y="573672"/>
            <a:ext cx="6824662" cy="2646878"/>
          </a:xfrm>
          <a:prstGeom prst="rect">
            <a:avLst/>
          </a:prstGeom>
          <a:noFill/>
        </p:spPr>
        <p:txBody>
          <a:bodyPr wrap="square" lIns="91440" tIns="45720" rIns="91440" bIns="45720" numCol="1" spcCol="648000" rtlCol="0" anchor="t">
            <a:spAutoFit/>
          </a:bodyPr>
          <a:lstStyle/>
          <a:p>
            <a:r>
              <a:rPr lang="en-US" sz="2400" b="1" dirty="0">
                <a:solidFill>
                  <a:srgbClr val="00AEEF"/>
                </a:solidFill>
                <a:latin typeface="Arial" panose="020B0604020202020204" pitchFamily="34" charset="0"/>
                <a:cs typeface="Arial" panose="020B0604020202020204" pitchFamily="34" charset="0"/>
              </a:rPr>
              <a:t>Purpose</a:t>
            </a:r>
            <a:endParaRPr lang="en-US" sz="2000" b="1" dirty="0">
              <a:solidFill>
                <a:srgbClr val="00AEEF"/>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algn="just"/>
            <a:r>
              <a:rPr lang="en-US" sz="1600" b="1" dirty="0">
                <a:latin typeface="Arial"/>
                <a:cs typeface="Arial"/>
              </a:rPr>
              <a:t>This document provides an overview of the No Smoking Month campaign for March 2025. </a:t>
            </a:r>
          </a:p>
          <a:p>
            <a:pPr algn="just"/>
            <a:endParaRPr lang="en-US" sz="1600" b="1"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This aid is to help Trusts, GP practices and pharmacies, Councils, Community Champions (eg. Healthy Living Centres) and those managing relevant social media accounts to lead on their own locally led campaigns to engage with smokers in a coordinated and cohesive approach during the month of March. </a:t>
            </a:r>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3A1EEF8-9A0D-6184-B103-7A0C4157F5A7}"/>
              </a:ext>
            </a:extLst>
          </p:cNvPr>
          <p:cNvSpPr txBox="1"/>
          <p:nvPr/>
        </p:nvSpPr>
        <p:spPr>
          <a:xfrm>
            <a:off x="528638" y="3383903"/>
            <a:ext cx="6696075" cy="3416320"/>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The purpose of the month is to:</a:t>
            </a:r>
          </a:p>
          <a:p>
            <a:pPr algn="just"/>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Raise awareness and highlight the health implications of smoking tobacco for both smokers and those who regularly spend time with smokers, such as family and friends.  </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Encourage smokers to take that first step towards quitting smoking. </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Highlight the many benefits associated with giving up smoking.</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Profile the people positively impacted by giving up smoking and the specialists who make the journey to abstinence successful.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Promote the available stop smoking services available across NI.</a:t>
            </a:r>
            <a:endParaRPr lang="en-GB" sz="1400" dirty="0">
              <a:latin typeface="Arial" panose="020B0604020202020204" pitchFamily="34" charset="0"/>
              <a:cs typeface="Arial" panose="020B0604020202020204" pitchFamily="34" charset="0"/>
            </a:endParaRPr>
          </a:p>
          <a:p>
            <a:endParaRPr lang="en-GB" sz="1600" dirty="0"/>
          </a:p>
        </p:txBody>
      </p:sp>
      <p:sp>
        <p:nvSpPr>
          <p:cNvPr id="5" name="Slide Number Placeholder 4">
            <a:extLst>
              <a:ext uri="{FF2B5EF4-FFF2-40B4-BE49-F238E27FC236}">
                <a16:creationId xmlns:a16="http://schemas.microsoft.com/office/drawing/2014/main" id="{E6F9D97A-3F22-C014-1FFC-8BB5008EA6BC}"/>
              </a:ext>
            </a:extLst>
          </p:cNvPr>
          <p:cNvSpPr>
            <a:spLocks noGrp="1"/>
          </p:cNvSpPr>
          <p:nvPr>
            <p:ph type="sldNum" sz="quarter" idx="12"/>
          </p:nvPr>
        </p:nvSpPr>
        <p:spPr/>
        <p:txBody>
          <a:bodyPr/>
          <a:lstStyle/>
          <a:p>
            <a:fld id="{23A8E1F6-D207-4FD5-B79C-162710F74831}" type="slidenum">
              <a:rPr lang="en-GB" smtClean="0">
                <a:solidFill>
                  <a:schemeClr val="tx1"/>
                </a:solidFill>
              </a:rPr>
              <a:t>2</a:t>
            </a:fld>
            <a:endParaRPr lang="en-GB" dirty="0">
              <a:solidFill>
                <a:schemeClr val="tx1"/>
              </a:solidFill>
            </a:endParaRPr>
          </a:p>
        </p:txBody>
      </p:sp>
      <p:sp>
        <p:nvSpPr>
          <p:cNvPr id="6" name="TextBox 5">
            <a:extLst>
              <a:ext uri="{FF2B5EF4-FFF2-40B4-BE49-F238E27FC236}">
                <a16:creationId xmlns:a16="http://schemas.microsoft.com/office/drawing/2014/main" id="{7B534967-4139-65F0-461E-00D2FF09FAC2}"/>
              </a:ext>
            </a:extLst>
          </p:cNvPr>
          <p:cNvSpPr txBox="1"/>
          <p:nvPr/>
        </p:nvSpPr>
        <p:spPr>
          <a:xfrm>
            <a:off x="528638"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No Smoking Month 2025</a:t>
            </a:r>
          </a:p>
        </p:txBody>
      </p:sp>
      <p:sp>
        <p:nvSpPr>
          <p:cNvPr id="7" name="TextBox 6">
            <a:extLst>
              <a:ext uri="{FF2B5EF4-FFF2-40B4-BE49-F238E27FC236}">
                <a16:creationId xmlns:a16="http://schemas.microsoft.com/office/drawing/2014/main" id="{5E5F6CB7-D64C-BAAC-2857-816CBC1384E2}"/>
              </a:ext>
            </a:extLst>
          </p:cNvPr>
          <p:cNvSpPr txBox="1"/>
          <p:nvPr/>
        </p:nvSpPr>
        <p:spPr>
          <a:xfrm>
            <a:off x="9982200"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Communications Toolkit</a:t>
            </a:r>
          </a:p>
        </p:txBody>
      </p:sp>
      <p:pic>
        <p:nvPicPr>
          <p:cNvPr id="4" name="Picture 3" descr="A red and green sign with white text&#10;&#10;Description automatically generated">
            <a:extLst>
              <a:ext uri="{FF2B5EF4-FFF2-40B4-BE49-F238E27FC236}">
                <a16:creationId xmlns:a16="http://schemas.microsoft.com/office/drawing/2014/main" id="{AD5D4AAD-6504-2CA6-C5E7-BC121BA43A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0750" y="2259961"/>
            <a:ext cx="3533050" cy="2947197"/>
          </a:xfrm>
          <a:prstGeom prst="rect">
            <a:avLst/>
          </a:prstGeom>
        </p:spPr>
      </p:pic>
    </p:spTree>
    <p:extLst>
      <p:ext uri="{BB962C8B-B14F-4D97-AF65-F5344CB8AC3E}">
        <p14:creationId xmlns:p14="http://schemas.microsoft.com/office/powerpoint/2010/main" val="3054001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004887-1FC6-8A81-4DE6-EA0276B4B400}"/>
              </a:ext>
            </a:extLst>
          </p:cNvPr>
          <p:cNvSpPr txBox="1"/>
          <p:nvPr/>
        </p:nvSpPr>
        <p:spPr>
          <a:xfrm>
            <a:off x="0" y="538534"/>
            <a:ext cx="11658600" cy="1692771"/>
          </a:xfrm>
          <a:prstGeom prst="rect">
            <a:avLst/>
          </a:prstGeom>
          <a:noFill/>
        </p:spPr>
        <p:txBody>
          <a:bodyPr wrap="square" numCol="1">
            <a:spAutoFit/>
          </a:bodyPr>
          <a:lstStyle/>
          <a:p>
            <a:pPr lvl="2" indent="-457200" algn="just"/>
            <a:r>
              <a:rPr lang="en-US" sz="2400" b="1" dirty="0">
                <a:solidFill>
                  <a:srgbClr val="00AEEF"/>
                </a:solidFill>
                <a:latin typeface="Arial" panose="020B0604020202020204" pitchFamily="34" charset="0"/>
                <a:cs typeface="Arial" panose="020B0604020202020204" pitchFamily="34" charset="0"/>
              </a:rPr>
              <a:t>No Smoking Month Themes</a:t>
            </a:r>
          </a:p>
          <a:p>
            <a:pPr lvl="2" indent="-457200" algn="just"/>
            <a:endParaRPr lang="en-US" sz="1600" b="1" dirty="0">
              <a:latin typeface="Arial" panose="020B0604020202020204" pitchFamily="34" charset="0"/>
              <a:cs typeface="Arial" panose="020B0604020202020204" pitchFamily="34" charset="0"/>
            </a:endParaRPr>
          </a:p>
          <a:p>
            <a:pPr lvl="1" algn="just"/>
            <a:r>
              <a:rPr lang="en-US" sz="1600" dirty="0">
                <a:latin typeface="Arial" panose="020B0604020202020204" pitchFamily="34" charset="0"/>
                <a:cs typeface="Arial" panose="020B0604020202020204" pitchFamily="34" charset="0"/>
              </a:rPr>
              <a:t>A handy set of themes have been selected to help plan your activity throughout the month of March. </a:t>
            </a:r>
          </a:p>
          <a:p>
            <a:pPr lvl="1" algn="just"/>
            <a:endParaRPr lang="en-US" sz="1600" dirty="0">
              <a:latin typeface="Arial" panose="020B0604020202020204" pitchFamily="34" charset="0"/>
              <a:cs typeface="Arial" panose="020B0604020202020204" pitchFamily="34" charset="0"/>
            </a:endParaRPr>
          </a:p>
          <a:p>
            <a:pPr lvl="1" algn="just"/>
            <a:r>
              <a:rPr lang="en-US" sz="1600" dirty="0">
                <a:latin typeface="Arial" panose="020B0604020202020204" pitchFamily="34" charset="0"/>
                <a:cs typeface="Arial" panose="020B0604020202020204" pitchFamily="34" charset="0"/>
              </a:rPr>
              <a:t>You can use the themes most important to you, your work, and your local audiences. The important thing is to keep the momentum going across the month of March to reach as many people as possible with No Smoking messages.</a:t>
            </a:r>
          </a:p>
        </p:txBody>
      </p:sp>
      <p:sp>
        <p:nvSpPr>
          <p:cNvPr id="7" name="TextBox 6">
            <a:extLst>
              <a:ext uri="{FF2B5EF4-FFF2-40B4-BE49-F238E27FC236}">
                <a16:creationId xmlns:a16="http://schemas.microsoft.com/office/drawing/2014/main" id="{ECA40613-62A9-99E1-8EDD-4C23D9CD8C69}"/>
              </a:ext>
            </a:extLst>
          </p:cNvPr>
          <p:cNvSpPr txBox="1"/>
          <p:nvPr/>
        </p:nvSpPr>
        <p:spPr>
          <a:xfrm>
            <a:off x="692944" y="2916497"/>
            <a:ext cx="9482137" cy="6001643"/>
          </a:xfrm>
          <a:prstGeom prst="rect">
            <a:avLst/>
          </a:prstGeom>
          <a:noFill/>
        </p:spPr>
        <p:txBody>
          <a:bodyPr wrap="square" lIns="91440" tIns="45720" rIns="91440" bIns="45720" numCol="2" spcCol="1620000" rtlCol="0" anchor="t">
            <a:spAutoFit/>
          </a:bodyPr>
          <a:lstStyle/>
          <a:p>
            <a:pPr marL="800100" lvl="1" indent="-342900">
              <a:buFont typeface="+mj-lt"/>
              <a:buAutoNum type="arabicPeriod"/>
            </a:pPr>
            <a:r>
              <a:rPr lang="en-US" sz="1600" b="1" i="0" dirty="0">
                <a:solidFill>
                  <a:srgbClr val="00AEEF"/>
                </a:solidFill>
                <a:effectLst/>
                <a:latin typeface="Arial"/>
                <a:cs typeface="Arial"/>
              </a:rPr>
              <a:t>Available Services</a:t>
            </a:r>
            <a:r>
              <a:rPr lang="en-US" sz="1600" b="1" i="0" dirty="0">
                <a:effectLst/>
                <a:latin typeface="Arial"/>
                <a:cs typeface="Arial"/>
              </a:rPr>
              <a:t> </a:t>
            </a:r>
            <a:r>
              <a:rPr lang="en-US" sz="1600" i="0" dirty="0">
                <a:effectLst/>
                <a:latin typeface="Arial"/>
                <a:cs typeface="Arial"/>
              </a:rPr>
              <a:t>– what they are, what they do, how to access them.</a:t>
            </a:r>
          </a:p>
          <a:p>
            <a:pPr marL="800100" lvl="1" indent="-342900">
              <a:buFont typeface="+mj-lt"/>
              <a:buAutoNum type="arabicPeriod"/>
            </a:pPr>
            <a:endParaRPr lang="en-US" sz="1600" i="0" dirty="0">
              <a:effectLst/>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Meet The…</a:t>
            </a:r>
            <a:r>
              <a:rPr lang="en-US" sz="1600" b="1" dirty="0">
                <a:latin typeface="Arial"/>
                <a:cs typeface="Arial"/>
              </a:rPr>
              <a:t> </a:t>
            </a:r>
            <a:r>
              <a:rPr lang="en-US" sz="1600" dirty="0">
                <a:latin typeface="Arial"/>
                <a:cs typeface="Arial"/>
              </a:rPr>
              <a:t>- showcasing the people behind the services.</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General Health</a:t>
            </a:r>
            <a:r>
              <a:rPr lang="en-US" sz="1600" b="1" dirty="0">
                <a:latin typeface="Arial"/>
                <a:cs typeface="Arial"/>
              </a:rPr>
              <a:t> </a:t>
            </a:r>
            <a:r>
              <a:rPr lang="en-US" sz="1600" dirty="0">
                <a:latin typeface="Arial"/>
                <a:cs typeface="Arial"/>
              </a:rPr>
              <a:t>– highlighting the health benefits of quitting.</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Vaping</a:t>
            </a:r>
            <a:r>
              <a:rPr lang="en-US" sz="1600" b="1" dirty="0">
                <a:latin typeface="Arial"/>
                <a:cs typeface="Arial"/>
              </a:rPr>
              <a:t> – </a:t>
            </a:r>
            <a:r>
              <a:rPr lang="en-US" sz="1600" dirty="0">
                <a:latin typeface="Arial"/>
                <a:cs typeface="Arial"/>
              </a:rPr>
              <a:t>tackling vaping misconceptions.</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Mental Wellbeing</a:t>
            </a:r>
            <a:r>
              <a:rPr lang="en-US" sz="1600" dirty="0">
                <a:latin typeface="Arial"/>
                <a:cs typeface="Arial"/>
              </a:rPr>
              <a:t> – how smoking impacts anxiety and depression.</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Smoke Free Places</a:t>
            </a:r>
            <a:r>
              <a:rPr lang="en-US" sz="1600" b="1" dirty="0">
                <a:latin typeface="Arial"/>
                <a:cs typeface="Arial"/>
              </a:rPr>
              <a:t> </a:t>
            </a:r>
            <a:r>
              <a:rPr lang="en-US" sz="1600" dirty="0">
                <a:latin typeface="Arial"/>
                <a:cs typeface="Arial"/>
              </a:rPr>
              <a:t>– discouraging smoking in particular locations.  </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Pregnancy  &amp; Children</a:t>
            </a:r>
            <a:r>
              <a:rPr lang="en-US" sz="1600" b="1" dirty="0">
                <a:latin typeface="Arial"/>
                <a:cs typeface="Arial"/>
              </a:rPr>
              <a:t> – </a:t>
            </a:r>
            <a:r>
              <a:rPr lang="en-US" sz="1600" dirty="0">
                <a:latin typeface="Arial"/>
                <a:cs typeface="Arial"/>
              </a:rPr>
              <a:t>smoke free pregnancies and households. </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Finances</a:t>
            </a:r>
            <a:r>
              <a:rPr lang="en-US" sz="1600" dirty="0">
                <a:latin typeface="Arial"/>
                <a:cs typeface="Arial"/>
              </a:rPr>
              <a:t> – detailing the savings to a smoker’s pocket.</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endParaRPr lang="en-GB" sz="1600" dirty="0"/>
          </a:p>
        </p:txBody>
      </p:sp>
      <p:sp>
        <p:nvSpPr>
          <p:cNvPr id="8" name="Slide Number Placeholder 7">
            <a:extLst>
              <a:ext uri="{FF2B5EF4-FFF2-40B4-BE49-F238E27FC236}">
                <a16:creationId xmlns:a16="http://schemas.microsoft.com/office/drawing/2014/main" id="{CC6E9EC9-1E0D-A124-3ED2-E0232087077A}"/>
              </a:ext>
            </a:extLst>
          </p:cNvPr>
          <p:cNvSpPr>
            <a:spLocks noGrp="1"/>
          </p:cNvSpPr>
          <p:nvPr>
            <p:ph type="sldNum" sz="quarter" idx="12"/>
          </p:nvPr>
        </p:nvSpPr>
        <p:spPr/>
        <p:txBody>
          <a:bodyPr/>
          <a:lstStyle/>
          <a:p>
            <a:fld id="{23A8E1F6-D207-4FD5-B79C-162710F74831}" type="slidenum">
              <a:rPr lang="en-GB" smtClean="0">
                <a:solidFill>
                  <a:schemeClr val="tx1"/>
                </a:solidFill>
              </a:rPr>
              <a:t>3</a:t>
            </a:fld>
            <a:endParaRPr lang="en-GB" dirty="0">
              <a:solidFill>
                <a:schemeClr val="tx1"/>
              </a:solidFill>
            </a:endParaRPr>
          </a:p>
        </p:txBody>
      </p:sp>
      <p:sp>
        <p:nvSpPr>
          <p:cNvPr id="9" name="TextBox 8">
            <a:extLst>
              <a:ext uri="{FF2B5EF4-FFF2-40B4-BE49-F238E27FC236}">
                <a16:creationId xmlns:a16="http://schemas.microsoft.com/office/drawing/2014/main" id="{947D2342-7636-3CAE-189D-A7E7D0F73FA4}"/>
              </a:ext>
            </a:extLst>
          </p:cNvPr>
          <p:cNvSpPr txBox="1"/>
          <p:nvPr/>
        </p:nvSpPr>
        <p:spPr>
          <a:xfrm>
            <a:off x="528638"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No Smoking Month 2025</a:t>
            </a:r>
          </a:p>
        </p:txBody>
      </p:sp>
      <p:sp>
        <p:nvSpPr>
          <p:cNvPr id="10" name="TextBox 9">
            <a:extLst>
              <a:ext uri="{FF2B5EF4-FFF2-40B4-BE49-F238E27FC236}">
                <a16:creationId xmlns:a16="http://schemas.microsoft.com/office/drawing/2014/main" id="{B8C4E19D-C083-8EFE-1024-267EE4A9D5F0}"/>
              </a:ext>
            </a:extLst>
          </p:cNvPr>
          <p:cNvSpPr txBox="1"/>
          <p:nvPr/>
        </p:nvSpPr>
        <p:spPr>
          <a:xfrm>
            <a:off x="9982200"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Communications Toolkit</a:t>
            </a:r>
          </a:p>
        </p:txBody>
      </p:sp>
    </p:spTree>
    <p:extLst>
      <p:ext uri="{BB962C8B-B14F-4D97-AF65-F5344CB8AC3E}">
        <p14:creationId xmlns:p14="http://schemas.microsoft.com/office/powerpoint/2010/main" val="128779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Available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Services</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3772468371"/>
              </p:ext>
            </p:extLst>
          </p:nvPr>
        </p:nvGraphicFramePr>
        <p:xfrm>
          <a:off x="552451" y="1532410"/>
          <a:ext cx="11304932" cy="4441489"/>
        </p:xfrm>
        <a:graphic>
          <a:graphicData uri="http://schemas.openxmlformats.org/drawingml/2006/table">
            <a:tbl>
              <a:tblPr firstRow="1" bandRow="1">
                <a:tableStyleId>{5940675A-B579-460E-94D1-54222C63F5DA}</a:tableStyleId>
              </a:tblPr>
              <a:tblGrid>
                <a:gridCol w="9880022">
                  <a:extLst>
                    <a:ext uri="{9D8B030D-6E8A-4147-A177-3AD203B41FA5}">
                      <a16:colId xmlns:a16="http://schemas.microsoft.com/office/drawing/2014/main" val="4167367635"/>
                    </a:ext>
                  </a:extLst>
                </a:gridCol>
                <a:gridCol w="1424910">
                  <a:extLst>
                    <a:ext uri="{9D8B030D-6E8A-4147-A177-3AD203B41FA5}">
                      <a16:colId xmlns:a16="http://schemas.microsoft.com/office/drawing/2014/main" val="3149670229"/>
                    </a:ext>
                  </a:extLst>
                </a:gridCol>
              </a:tblGrid>
              <a:tr h="795154">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Needing help and support to quit smoking this #NoSmokingMonth? Free help is available across Northern Ireland to anyone wanting to start their #StopSmoking journey: </a:t>
                      </a:r>
                      <a:r>
                        <a:rPr lang="en-US" sz="12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a:t>
                      </a:r>
                      <a:r>
                        <a:rPr lang="en-US" sz="1200" dirty="0">
                          <a:solidFill>
                            <a:schemeClr val="tx1"/>
                          </a:solidFill>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GB" sz="1200" b="0" i="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84488"/>
                  </a:ext>
                </a:extLst>
              </a:tr>
              <a:tr h="815247">
                <a:tc>
                  <a:txBody>
                    <a:bodyPr/>
                    <a:lstStyle/>
                    <a:p>
                      <a:pPr algn="l"/>
                      <a:r>
                        <a:rPr lang="en-US" sz="1200" b="0" dirty="0">
                          <a:solidFill>
                            <a:schemeClr val="tx1"/>
                          </a:solidFill>
                          <a:latin typeface="Arial" panose="020B0604020202020204" pitchFamily="34" charset="0"/>
                          <a:cs typeface="Arial" panose="020B0604020202020204" pitchFamily="34" charset="0"/>
                        </a:rPr>
                        <a:t>This March, </a:t>
                      </a:r>
                      <a:r>
                        <a:rPr lang="en-US" sz="1200" b="1" dirty="0">
                          <a:solidFill>
                            <a:schemeClr val="tx1"/>
                          </a:solidFill>
                          <a:latin typeface="Arial" panose="020B0604020202020204" pitchFamily="34" charset="0"/>
                          <a:cs typeface="Arial" panose="020B0604020202020204" pitchFamily="34" charset="0"/>
                        </a:rPr>
                        <a:t>[Insert Your Organisation Name] </a:t>
                      </a:r>
                      <a:r>
                        <a:rPr lang="en-US" sz="1200" b="0" dirty="0">
                          <a:solidFill>
                            <a:schemeClr val="tx1"/>
                          </a:solidFill>
                          <a:latin typeface="Arial" panose="020B0604020202020204" pitchFamily="34" charset="0"/>
                          <a:cs typeface="Arial" panose="020B0604020202020204" pitchFamily="34" charset="0"/>
                        </a:rPr>
                        <a:t>is supporting #NoSmokingMonth. If you’re interested in quitting smoking, there is free help and support available to help you along the way: </a:t>
                      </a:r>
                      <a:r>
                        <a:rPr lang="en-US" sz="1200" b="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https://vimeo.com/513360719</a:t>
                      </a:r>
                      <a:r>
                        <a:rPr lang="en-US" sz="1200" b="0" dirty="0">
                          <a:solidFill>
                            <a:schemeClr val="tx1"/>
                          </a:solidFill>
                          <a:latin typeface="Arial" panose="020B0604020202020204" pitchFamily="34" charset="0"/>
                          <a:cs typeface="Arial" panose="020B0604020202020204" pitchFamily="34" charset="0"/>
                        </a:rPr>
                        <a:t> </a:t>
                      </a:r>
                      <a:endParaRPr lang="en-US" sz="1200" b="0" i="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hlinkClick r:id="rId3">
                            <a:extLst>
                              <a:ext uri="{A12FA001-AC4F-418D-AE19-62706E023703}">
                                <ahyp:hlinkClr xmlns:ahyp="http://schemas.microsoft.com/office/drawing/2018/hyperlinkcolor" val="tx"/>
                              </a:ext>
                            </a:extLst>
                          </a:hlinkClick>
                        </a:rPr>
                        <a:t>https://vimeo.com/513360719</a:t>
                      </a:r>
                      <a:r>
                        <a:rPr lang="en-US" sz="1200" b="0" dirty="0">
                          <a:solidFill>
                            <a:schemeClr val="tx1"/>
                          </a:solidFill>
                        </a:rPr>
                        <a:t> </a:t>
                      </a:r>
                      <a:endParaRPr lang="en-GB" sz="1200" b="0" i="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3522170"/>
                  </a:ext>
                </a:extLst>
              </a:tr>
              <a:tr h="974284">
                <a:tc>
                  <a:txBody>
                    <a:bodyPr/>
                    <a:lstStyle/>
                    <a:p>
                      <a:r>
                        <a:rPr lang="en-US" sz="1200" b="0" kern="1200" dirty="0">
                          <a:solidFill>
                            <a:schemeClr val="tx1"/>
                          </a:solidFill>
                          <a:effectLst/>
                          <a:latin typeface="Arial" panose="020B0604020202020204" pitchFamily="34" charset="0"/>
                          <a:cs typeface="Arial" panose="020B0604020202020204" pitchFamily="34" charset="0"/>
                        </a:rPr>
                        <a:t>Needing help and support to quit smoking this #NoSmokingMonth? Free help is available across Northern Ireland to anyone wanting to start their #StopSmoking journey: </a:t>
                      </a:r>
                      <a:r>
                        <a:rPr lang="en-US" sz="1200" b="0" u="sng" strike="noStrike"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a:t>
                      </a:r>
                      <a:r>
                        <a:rPr lang="en-US" sz="1200" b="0" u="sng" strike="noStrike" kern="1200" dirty="0">
                          <a:solidFill>
                            <a:schemeClr val="tx1"/>
                          </a:solidFill>
                          <a:effectLst/>
                          <a:latin typeface="Arial" panose="020B0604020202020204" pitchFamily="34" charset="0"/>
                          <a:cs typeface="Arial" panose="020B0604020202020204" pitchFamily="34" charset="0"/>
                        </a:rPr>
                        <a:t> </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dirty="0">
                          <a:solidFill>
                            <a:schemeClr val="tx1"/>
                          </a:solidFill>
                        </a:rPr>
                        <a:t> </a:t>
                      </a:r>
                      <a:endParaRPr lang="en-GB"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8710585"/>
                  </a:ext>
                </a:extLst>
              </a:tr>
              <a:tr h="960416">
                <a:tc>
                  <a:txBody>
                    <a:bodyPr/>
                    <a:lstStyle/>
                    <a:p>
                      <a:r>
                        <a:rPr lang="en-US" sz="1200" b="0" kern="1200" dirty="0">
                          <a:solidFill>
                            <a:schemeClr val="tx1"/>
                          </a:solidFill>
                          <a:effectLst/>
                          <a:latin typeface="Arial" panose="020B0604020202020204" pitchFamily="34" charset="0"/>
                          <a:cs typeface="Arial" panose="020B0604020202020204" pitchFamily="34" charset="0"/>
                        </a:rPr>
                        <a:t>Did you know that your local #StopSmoking Service can be easily accessed through your Hospital/GP or Pharmacist? Matched with an expert adviser, this free service will increase your chances of kicking your smoking habit for good: </a:t>
                      </a:r>
                      <a:r>
                        <a:rPr lang="en-US" sz="1200" b="0"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2135571"/>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4</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4"/>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12" name="Picture 11" descr="A person breaking a cigarette&#10;&#10;Description automatically generated">
            <a:extLst>
              <a:ext uri="{FF2B5EF4-FFF2-40B4-BE49-F238E27FC236}">
                <a16:creationId xmlns:a16="http://schemas.microsoft.com/office/drawing/2014/main" id="{FA5DE22A-4FB9-3295-9564-2740246AC8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8094" y="2471432"/>
            <a:ext cx="715860" cy="600104"/>
          </a:xfrm>
          <a:prstGeom prst="rect">
            <a:avLst/>
          </a:prstGeom>
        </p:spPr>
      </p:pic>
      <p:pic>
        <p:nvPicPr>
          <p:cNvPr id="15" name="Picture 14" descr="A person breaking a cigarette&#10;&#10;Description automatically generated">
            <a:extLst>
              <a:ext uri="{FF2B5EF4-FFF2-40B4-BE49-F238E27FC236}">
                <a16:creationId xmlns:a16="http://schemas.microsoft.com/office/drawing/2014/main" id="{F792F743-E697-A45E-67CE-ED83B227B9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8094" y="4222665"/>
            <a:ext cx="715860" cy="600104"/>
          </a:xfrm>
          <a:prstGeom prst="rect">
            <a:avLst/>
          </a:prstGeom>
        </p:spPr>
      </p:pic>
      <p:pic>
        <p:nvPicPr>
          <p:cNvPr id="16" name="Picture 15" descr="A person breaking a cigarette&#10;&#10;Description automatically generated">
            <a:extLst>
              <a:ext uri="{FF2B5EF4-FFF2-40B4-BE49-F238E27FC236}">
                <a16:creationId xmlns:a16="http://schemas.microsoft.com/office/drawing/2014/main" id="{40C7F418-C527-970D-FD64-79A7E28F10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8094" y="5236181"/>
            <a:ext cx="715860" cy="600104"/>
          </a:xfrm>
          <a:prstGeom prst="rect">
            <a:avLst/>
          </a:prstGeom>
        </p:spPr>
      </p:pic>
    </p:spTree>
    <p:extLst>
      <p:ext uri="{BB962C8B-B14F-4D97-AF65-F5344CB8AC3E}">
        <p14:creationId xmlns:p14="http://schemas.microsoft.com/office/powerpoint/2010/main" val="260941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Meet the…Stop Smoking Specialists </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2793239707"/>
              </p:ext>
            </p:extLst>
          </p:nvPr>
        </p:nvGraphicFramePr>
        <p:xfrm>
          <a:off x="552451" y="1532410"/>
          <a:ext cx="11304932" cy="3496937"/>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1018">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This #NoSmokingMonth, meet some of the #StopSmoking specialists offering free support throughout Northern Ireland to people wishing to kick their nicotine habit: </a:t>
                      </a:r>
                      <a:r>
                        <a:rPr lang="en-US" sz="1200" b="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b="0" dirty="0">
                          <a:solidFill>
                            <a:schemeClr val="tx1"/>
                          </a:solidFill>
                          <a:latin typeface="Arial" panose="020B0604020202020204" pitchFamily="34" charset="0"/>
                          <a:cs typeface="Arial" panose="020B0604020202020204" pitchFamily="34" charset="0"/>
                        </a:rPr>
                        <a:t> </a:t>
                      </a:r>
                      <a:endParaRPr lang="en-GB" sz="1200" b="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200" b="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b="0" dirty="0">
                          <a:solidFill>
                            <a:schemeClr val="tx1"/>
                          </a:solidFill>
                          <a:latin typeface="Arial" panose="020B0604020202020204" pitchFamily="34" charset="0"/>
                          <a:cs typeface="Arial" panose="020B0604020202020204" pitchFamily="34" charset="0"/>
                        </a:rPr>
                        <a:t> </a:t>
                      </a:r>
                      <a:endParaRPr lang="en-GB" sz="1200" b="0" i="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84488"/>
                  </a:ext>
                </a:extLst>
              </a:tr>
              <a:tr h="815247">
                <a:tc>
                  <a:txBody>
                    <a:bodyPr/>
                    <a:lstStyle/>
                    <a:p>
                      <a:pPr algn="l"/>
                      <a:r>
                        <a:rPr lang="en-US" sz="1200" b="0" dirty="0">
                          <a:solidFill>
                            <a:schemeClr val="tx1"/>
                          </a:solidFill>
                          <a:latin typeface="Arial" panose="020B0604020202020204" pitchFamily="34" charset="0"/>
                          <a:cs typeface="Arial" panose="020B0604020202020204" pitchFamily="34" charset="0"/>
                        </a:rPr>
                        <a:t>Across NI, trained #StopSmoking specialists are at hand to help you #StopSmoking. This #NoSmokingMonth, connect with an expert and begin your journey to being smoke free. </a:t>
                      </a:r>
                      <a:r>
                        <a:rPr lang="en-US" sz="12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dirty="0">
                          <a:solidFill>
                            <a:schemeClr val="tx1"/>
                          </a:solidFill>
                          <a:latin typeface="Arial" panose="020B0604020202020204" pitchFamily="34" charset="0"/>
                          <a:cs typeface="Arial" panose="020B0604020202020204" pitchFamily="34" charset="0"/>
                        </a:rPr>
                        <a:t> </a:t>
                      </a:r>
                      <a:endParaRPr lang="en-GB" sz="1200" b="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2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dirty="0">
                          <a:solidFill>
                            <a:schemeClr val="tx1"/>
                          </a:solidFill>
                          <a:latin typeface="Arial" panose="020B0604020202020204" pitchFamily="34" charset="0"/>
                          <a:cs typeface="Arial" panose="020B0604020202020204" pitchFamily="34" charset="0"/>
                        </a:rPr>
                        <a:t> </a:t>
                      </a:r>
                      <a:endParaRPr lang="en-GB" sz="1200" b="0" i="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3522170"/>
                  </a:ext>
                </a:extLst>
              </a:tr>
              <a:tr h="974284">
                <a:tc>
                  <a:txBody>
                    <a:bodyPr/>
                    <a:lstStyle/>
                    <a:p>
                      <a:r>
                        <a:rPr lang="en-US" sz="1200" b="0" kern="1200" dirty="0">
                          <a:solidFill>
                            <a:schemeClr val="tx1"/>
                          </a:solidFill>
                          <a:effectLst/>
                          <a:latin typeface="Arial" panose="020B0604020202020204" pitchFamily="34" charset="0"/>
                          <a:cs typeface="Arial" panose="020B0604020202020204" pitchFamily="34" charset="0"/>
                        </a:rPr>
                        <a:t>Do you want to stop smoking?</a:t>
                      </a:r>
                    </a:p>
                    <a:p>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Across Northern Ireland, there are around 500 stop smoking services with specialists who want to help and support you if you wish to quit smoking. Meet them: </a:t>
                      </a:r>
                      <a:r>
                        <a:rPr lang="en-US" sz="1200" b="0"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dirty="0">
                          <a:solidFill>
                            <a:schemeClr val="tx1"/>
                          </a:solidFill>
                          <a:latin typeface="Arial" panose="020B0604020202020204" pitchFamily="34" charset="0"/>
                          <a:cs typeface="Arial" panose="020B0604020202020204" pitchFamily="34" charset="0"/>
                        </a:rPr>
                        <a:t> </a:t>
                      </a:r>
                      <a:endParaRPr lang="en-GB" sz="1200" b="0" dirty="0">
                        <a:solidFill>
                          <a:schemeClr val="tx1"/>
                        </a:solidFill>
                        <a:latin typeface="Arial" panose="020B0604020202020204" pitchFamily="34" charset="0"/>
                        <a:cs typeface="Arial" panose="020B0604020202020204" pitchFamily="34" charset="0"/>
                      </a:endParaRPr>
                    </a:p>
                    <a:p>
                      <a:pPr algn="ctr"/>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8710585"/>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5</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3"/>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7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General Health</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2246329572"/>
              </p:ext>
            </p:extLst>
          </p:nvPr>
        </p:nvGraphicFramePr>
        <p:xfrm>
          <a:off x="552451" y="1511215"/>
          <a:ext cx="11304932" cy="4496622"/>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1018">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b="0" kern="1200" dirty="0">
                          <a:solidFill>
                            <a:schemeClr val="tx1"/>
                          </a:solidFill>
                          <a:effectLst/>
                          <a:latin typeface="Arial" panose="020B0604020202020204" pitchFamily="34" charset="0"/>
                          <a:cs typeface="Arial" panose="020B0604020202020204" pitchFamily="34" charset="0"/>
                        </a:rPr>
                        <a:t>Your heart rate rises within one minute of starting to smoke. It could rise by as much as 30% within the first 10 minutes of smoking.</a:t>
                      </a:r>
                    </a:p>
                    <a:p>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You’re at an increased risk of developing cardiovascular disease even with light smoking. Make March your Month to Quit #StopSmokingNI</a:t>
                      </a:r>
                      <a:endParaRPr lang="en-US" sz="1200" b="0" i="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200" dirty="0">
                          <a:solidFill>
                            <a:schemeClr val="tx1"/>
                          </a:solidFill>
                          <a:highlight>
                            <a:srgbClr val="FFFF00"/>
                          </a:highlight>
                        </a:rPr>
                      </a:br>
                      <a:endParaRPr lang="en-GB" sz="1200" dirty="0">
                        <a:highlight>
                          <a:srgbClr val="FFFF00"/>
                        </a:highlight>
                      </a:endParaRPr>
                    </a:p>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b="0" kern="1200" dirty="0">
                          <a:solidFill>
                            <a:schemeClr val="tx1"/>
                          </a:solidFill>
                          <a:effectLst/>
                          <a:latin typeface="Arial" panose="020B0604020202020204" pitchFamily="34" charset="0"/>
                          <a:cs typeface="Arial" panose="020B0604020202020204" pitchFamily="34" charset="0"/>
                        </a:rPr>
                        <a:t>Lung cancer was almost unheard of before the smoking of manufactured cigarettes became popular.</a:t>
                      </a:r>
                    </a:p>
                    <a:p>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There are approximately 1000 lung cancer deaths in Northern Ireland each year. Of these, approximately 880 are caused by smoking. Make March your month to #StopSmoking.</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3843522170"/>
                  </a:ext>
                </a:extLst>
              </a:tr>
              <a:tr h="974284">
                <a:tc>
                  <a:txBody>
                    <a:bodyPr/>
                    <a:lstStyle/>
                    <a:p>
                      <a:r>
                        <a:rPr lang="en-US" sz="1200" b="0" kern="1200" dirty="0">
                          <a:solidFill>
                            <a:schemeClr val="tx1"/>
                          </a:solidFill>
                          <a:effectLst/>
                          <a:latin typeface="Arial" panose="020B0604020202020204" pitchFamily="34" charset="0"/>
                          <a:cs typeface="Arial" panose="020B0604020202020204" pitchFamily="34" charset="0"/>
                        </a:rPr>
                        <a:t>Why quit?</a:t>
                      </a:r>
                      <a:br>
                        <a:rPr lang="en-US" sz="1200" b="0" kern="1200" dirty="0">
                          <a:solidFill>
                            <a:schemeClr val="tx1"/>
                          </a:solidFill>
                          <a:effectLst/>
                          <a:latin typeface="Arial" panose="020B0604020202020204" pitchFamily="34" charset="0"/>
                          <a:cs typeface="Arial" panose="020B0604020202020204" pitchFamily="34" charset="0"/>
                        </a:rPr>
                      </a:br>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When burned, cigarettes create more than 7,000 damaging chemicals, many of which are proven to cause cancer and other serious illnesses. Learn more: </a:t>
                      </a:r>
                      <a:r>
                        <a:rPr lang="en-US" sz="1200" b="0"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https://www.stopsmokingni.info/why-quit/your-health</a:t>
                      </a:r>
                      <a:r>
                        <a:rPr lang="en-US" sz="1200" b="0" kern="1200" dirty="0">
                          <a:solidFill>
                            <a:schemeClr val="tx1"/>
                          </a:solidFill>
                          <a:effectLst/>
                          <a:latin typeface="Arial" panose="020B0604020202020204" pitchFamily="34" charset="0"/>
                          <a:cs typeface="Arial" panose="020B0604020202020204" pitchFamily="34" charset="0"/>
                        </a:rPr>
                        <a:t> </a:t>
                      </a:r>
                      <a:br>
                        <a:rPr lang="en-US" sz="1200" b="0" kern="1200" dirty="0">
                          <a:solidFill>
                            <a:schemeClr val="tx1"/>
                          </a:solidFill>
                          <a:effectLst/>
                          <a:latin typeface="Arial" panose="020B0604020202020204" pitchFamily="34" charset="0"/>
                          <a:cs typeface="Arial" panose="020B0604020202020204" pitchFamily="34" charset="0"/>
                        </a:rPr>
                      </a:b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dirty="0">
                          <a:solidFill>
                            <a:schemeClr val="tx1"/>
                          </a:solidFill>
                        </a:rPr>
                        <a:t> </a:t>
                      </a:r>
                      <a:endParaRPr lang="en-GB"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8710585"/>
                  </a:ext>
                </a:extLst>
              </a:tr>
              <a:tr h="960416">
                <a:tc>
                  <a:txBody>
                    <a:bodyPr/>
                    <a:lstStyle/>
                    <a:p>
                      <a:r>
                        <a:rPr lang="en-US" sz="1200" b="0" kern="1200" dirty="0">
                          <a:solidFill>
                            <a:schemeClr val="tx1"/>
                          </a:solidFill>
                          <a:effectLst/>
                          <a:latin typeface="Arial" panose="020B0604020202020204" pitchFamily="34" charset="0"/>
                          <a:cs typeface="Arial" panose="020B0604020202020204" pitchFamily="34" charset="0"/>
                        </a:rPr>
                        <a:t>Gary's story.</a:t>
                      </a:r>
                    </a:p>
                    <a:p>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After taking up cycling Gary decided quitting cigarettes was the best thing he could do for his health. Learn more about how Gary quit smoking. </a:t>
                      </a:r>
                      <a:r>
                        <a:rPr lang="en-US" sz="1200" b="0" kern="120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https://www.stopsmokingni.info/success-stories/garys-story</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200" dirty="0">
                          <a:solidFill>
                            <a:schemeClr val="tx1"/>
                          </a:solidFill>
                          <a:hlinkClick r:id="rId3">
                            <a:extLst>
                              <a:ext uri="{A12FA001-AC4F-418D-AE19-62706E023703}">
                                <ahyp:hlinkClr xmlns:ahyp="http://schemas.microsoft.com/office/drawing/2018/hyperlinkcolor" val="tx"/>
                              </a:ext>
                            </a:extLst>
                          </a:hlinkClick>
                        </a:rPr>
                        <a:t>https://www.stopsmokingni.info/success-stories/garys-story</a:t>
                      </a:r>
                      <a:r>
                        <a:rPr lang="en-GB" sz="1200" dirty="0">
                          <a:solidFill>
                            <a:schemeClr val="tx1"/>
                          </a:solidFill>
                        </a:rPr>
                        <a:t> </a:t>
                      </a:r>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2135571"/>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6</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a:spLocks/>
          </p:cNvSpPr>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13" name="Picture 12" descr="A person in a hospital bed with a oxygen mask&#10;&#10;Description automatically generated">
            <a:extLst>
              <a:ext uri="{FF2B5EF4-FFF2-40B4-BE49-F238E27FC236}">
                <a16:creationId xmlns:a16="http://schemas.microsoft.com/office/drawing/2014/main" id="{44FCCD09-25A5-781B-8459-5ED2E13299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55338" y="3313932"/>
            <a:ext cx="758637" cy="635963"/>
          </a:xfrm>
          <a:prstGeom prst="rect">
            <a:avLst/>
          </a:prstGeom>
        </p:spPr>
      </p:pic>
      <p:pic>
        <p:nvPicPr>
          <p:cNvPr id="14" name="Picture 13" descr="A person in a hospital bed with a oxygen mask&#10;&#10;Description automatically generated">
            <a:extLst>
              <a:ext uri="{FF2B5EF4-FFF2-40B4-BE49-F238E27FC236}">
                <a16:creationId xmlns:a16="http://schemas.microsoft.com/office/drawing/2014/main" id="{1B2357CD-6240-D6B4-D361-1BEE31213F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55338" y="2380256"/>
            <a:ext cx="758637" cy="635963"/>
          </a:xfrm>
          <a:prstGeom prst="rect">
            <a:avLst/>
          </a:prstGeom>
        </p:spPr>
      </p:pic>
      <p:pic>
        <p:nvPicPr>
          <p:cNvPr id="15" name="Picture 14" descr="A person in a hospital bed with a oxygen mask&#10;&#10;Description automatically generated">
            <a:extLst>
              <a:ext uri="{FF2B5EF4-FFF2-40B4-BE49-F238E27FC236}">
                <a16:creationId xmlns:a16="http://schemas.microsoft.com/office/drawing/2014/main" id="{DEB3B2D8-52DE-15C1-DAA7-D6DCE3CE31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55338" y="4247607"/>
            <a:ext cx="758637" cy="635963"/>
          </a:xfrm>
          <a:prstGeom prst="rect">
            <a:avLst/>
          </a:prstGeom>
        </p:spPr>
      </p:pic>
    </p:spTree>
    <p:extLst>
      <p:ext uri="{BB962C8B-B14F-4D97-AF65-F5344CB8AC3E}">
        <p14:creationId xmlns:p14="http://schemas.microsoft.com/office/powerpoint/2010/main" val="220529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Vaping</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163457152"/>
              </p:ext>
            </p:extLst>
          </p:nvPr>
        </p:nvGraphicFramePr>
        <p:xfrm>
          <a:off x="552451" y="1565337"/>
          <a:ext cx="11296649" cy="3637945"/>
        </p:xfrm>
        <a:graphic>
          <a:graphicData uri="http://schemas.openxmlformats.org/drawingml/2006/table">
            <a:tbl>
              <a:tblPr firstRow="1" bandRow="1">
                <a:tableStyleId>{5940675A-B579-460E-94D1-54222C63F5DA}</a:tableStyleId>
              </a:tblPr>
              <a:tblGrid>
                <a:gridCol w="9877424">
                  <a:extLst>
                    <a:ext uri="{9D8B030D-6E8A-4147-A177-3AD203B41FA5}">
                      <a16:colId xmlns:a16="http://schemas.microsoft.com/office/drawing/2014/main" val="4167367635"/>
                    </a:ext>
                  </a:extLst>
                </a:gridCol>
                <a:gridCol w="1419225">
                  <a:extLst>
                    <a:ext uri="{9D8B030D-6E8A-4147-A177-3AD203B41FA5}">
                      <a16:colId xmlns:a16="http://schemas.microsoft.com/office/drawing/2014/main" val="3149670229"/>
                    </a:ext>
                  </a:extLst>
                </a:gridCol>
              </a:tblGrid>
              <a:tr h="811018">
                <a:tc>
                  <a:txBody>
                    <a:bodyPr/>
                    <a:lstStyle/>
                    <a:p>
                      <a:pPr algn="ctr"/>
                      <a:r>
                        <a:rPr lang="en-US" sz="1800" b="1" dirty="0">
                          <a:solidFill>
                            <a:schemeClr val="bg1"/>
                          </a:solidFill>
                        </a:rPr>
                        <a:t>Suggested Text</a:t>
                      </a:r>
                      <a:endParaRPr lang="en-GB" sz="1800" b="1" i="0" dirty="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b="0" u="none" strike="noStrike" kern="1200" dirty="0">
                          <a:solidFill>
                            <a:schemeClr val="tx1"/>
                          </a:solidFill>
                          <a:effectLst/>
                          <a:latin typeface="Arial" panose="020B0604020202020204" pitchFamily="34" charset="0"/>
                          <a:cs typeface="Arial" panose="020B0604020202020204" pitchFamily="34" charset="0"/>
                        </a:rPr>
                        <a:t>The nicotine content of many disposable vapes is equivalent to a pack of 20 cigarettes. </a:t>
                      </a:r>
                    </a:p>
                    <a:p>
                      <a:endParaRPr lang="en-US" sz="1200" b="0" u="none" strike="noStrike" kern="1200" dirty="0">
                        <a:solidFill>
                          <a:schemeClr val="tx1"/>
                        </a:solidFill>
                        <a:effectLst/>
                        <a:latin typeface="Arial" panose="020B0604020202020204" pitchFamily="34" charset="0"/>
                        <a:cs typeface="Arial" panose="020B0604020202020204" pitchFamily="34" charset="0"/>
                      </a:endParaRPr>
                    </a:p>
                    <a:p>
                      <a:r>
                        <a:rPr lang="en-US" sz="1200" b="0" u="none" strike="noStrike" kern="1200" dirty="0">
                          <a:solidFill>
                            <a:schemeClr val="tx1"/>
                          </a:solidFill>
                          <a:effectLst/>
                          <a:latin typeface="Arial" panose="020B0604020202020204" pitchFamily="34" charset="0"/>
                          <a:cs typeface="Arial" panose="020B0604020202020204" pitchFamily="34" charset="0"/>
                        </a:rPr>
                        <a:t>If you don’t smoke, don’t vape. </a:t>
                      </a:r>
                    </a:p>
                    <a:p>
                      <a:endParaRPr lang="en-US" sz="1200" b="0" u="none" strike="noStrike" kern="1200" dirty="0">
                        <a:solidFill>
                          <a:schemeClr val="tx1"/>
                        </a:solidFill>
                        <a:effectLst/>
                        <a:latin typeface="Arial" panose="020B0604020202020204" pitchFamily="34" charset="0"/>
                        <a:cs typeface="Arial" panose="020B0604020202020204" pitchFamily="34" charset="0"/>
                      </a:endParaRPr>
                    </a:p>
                    <a:p>
                      <a:r>
                        <a:rPr lang="en-US" sz="1200" b="0" u="none" strike="noStrike" kern="1200" dirty="0">
                          <a:solidFill>
                            <a:schemeClr val="tx1"/>
                          </a:solidFill>
                          <a:effectLst/>
                          <a:latin typeface="Arial" panose="020B0604020202020204" pitchFamily="34" charset="0"/>
                          <a:cs typeface="Arial" panose="020B0604020202020204" pitchFamily="34" charset="0"/>
                        </a:rPr>
                        <a:t>#NoSmokingMonth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200" dirty="0">
                          <a:solidFill>
                            <a:schemeClr val="tx1"/>
                          </a:solidFill>
                          <a:highlight>
                            <a:srgbClr val="FFFF00"/>
                          </a:highlight>
                        </a:rPr>
                      </a:b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i="0" dirty="0">
                          <a:solidFill>
                            <a:schemeClr val="tx1"/>
                          </a:solidFill>
                          <a:latin typeface="Arial" panose="020B0604020202020204" pitchFamily="34" charset="0"/>
                          <a:cs typeface="Arial" panose="020B0604020202020204" pitchFamily="34" charset="0"/>
                        </a:rPr>
                        <a:t>The law is changing. </a:t>
                      </a:r>
                    </a:p>
                    <a:p>
                      <a:endParaRPr lang="en-US" sz="1200" i="0" dirty="0">
                        <a:solidFill>
                          <a:schemeClr val="tx1"/>
                        </a:solidFill>
                        <a:latin typeface="Arial" panose="020B0604020202020204" pitchFamily="34" charset="0"/>
                        <a:cs typeface="Arial" panose="020B0604020202020204" pitchFamily="34" charset="0"/>
                      </a:endParaRPr>
                    </a:p>
                    <a:p>
                      <a:r>
                        <a:rPr lang="en-US" sz="1200" i="0" dirty="0">
                          <a:solidFill>
                            <a:schemeClr val="tx1"/>
                          </a:solidFill>
                          <a:latin typeface="Arial" panose="020B0604020202020204" pitchFamily="34" charset="0"/>
                          <a:cs typeface="Arial" panose="020B0604020202020204" pitchFamily="34" charset="0"/>
                        </a:rPr>
                        <a:t>Disposable vapes are going to be banned so why not take this chance as your time to quit. #NoSmokingMonth</a:t>
                      </a: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1674309883"/>
                  </a:ext>
                </a:extLst>
              </a:tr>
              <a:tr h="815247">
                <a:tc>
                  <a:txBody>
                    <a:bodyPr/>
                    <a:lstStyle/>
                    <a:p>
                      <a:r>
                        <a:rPr lang="en-GB" sz="1200" dirty="0">
                          <a:solidFill>
                            <a:schemeClr val="tx1"/>
                          </a:solidFill>
                          <a:latin typeface="Arial" panose="020B0604020202020204" pitchFamily="34" charset="0"/>
                          <a:cs typeface="Arial" panose="020B0604020202020204" pitchFamily="34" charset="0"/>
                        </a:rPr>
                        <a:t>Stop vaping and reduce your impact on our local environment - no plastics, no poisons, no insecticides.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#NoSmokingMonth</a:t>
                      </a:r>
                    </a:p>
                    <a:p>
                      <a:endParaRPr lang="en-GB" sz="1200" i="0" dirty="0">
                        <a:solidFill>
                          <a:schemeClr val="tx1"/>
                        </a:solidFill>
                        <a:latin typeface="Arial" panose="020B0604020202020204" pitchFamily="34" charset="0"/>
                        <a:cs typeface="Arial" panose="020B0604020202020204" pitchFamily="34" charset="0"/>
                      </a:endParaRPr>
                    </a:p>
                    <a:p>
                      <a:endParaRPr lang="en-US"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2546110369"/>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7</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10" name="Picture 9" descr="A person smoking a cigarette&#10;&#10;Description automatically generated">
            <a:extLst>
              <a:ext uri="{FF2B5EF4-FFF2-40B4-BE49-F238E27FC236}">
                <a16:creationId xmlns:a16="http://schemas.microsoft.com/office/drawing/2014/main" id="{8A7A8807-067B-C61C-03C5-1CD2C8835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6109" y="2543220"/>
            <a:ext cx="794784" cy="666265"/>
          </a:xfrm>
          <a:prstGeom prst="rect">
            <a:avLst/>
          </a:prstGeom>
        </p:spPr>
      </p:pic>
      <p:pic>
        <p:nvPicPr>
          <p:cNvPr id="12" name="Picture 11" descr="A person smoking a cigarette&#10;&#10;Description automatically generated">
            <a:extLst>
              <a:ext uri="{FF2B5EF4-FFF2-40B4-BE49-F238E27FC236}">
                <a16:creationId xmlns:a16="http://schemas.microsoft.com/office/drawing/2014/main" id="{E75D610D-FD20-6618-6FFB-361C41A049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6109" y="3461776"/>
            <a:ext cx="794784" cy="666265"/>
          </a:xfrm>
          <a:prstGeom prst="rect">
            <a:avLst/>
          </a:prstGeom>
        </p:spPr>
      </p:pic>
      <p:pic>
        <p:nvPicPr>
          <p:cNvPr id="14" name="Picture 13" descr="A person smoking a cigarette&#10;&#10;Description automatically generated">
            <a:extLst>
              <a:ext uri="{FF2B5EF4-FFF2-40B4-BE49-F238E27FC236}">
                <a16:creationId xmlns:a16="http://schemas.microsoft.com/office/drawing/2014/main" id="{AEB580F7-D35B-69F4-4290-ACC70E5B3B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6109" y="4346042"/>
            <a:ext cx="794783" cy="666265"/>
          </a:xfrm>
          <a:prstGeom prst="rect">
            <a:avLst/>
          </a:prstGeom>
        </p:spPr>
      </p:pic>
    </p:spTree>
    <p:extLst>
      <p:ext uri="{BB962C8B-B14F-4D97-AF65-F5344CB8AC3E}">
        <p14:creationId xmlns:p14="http://schemas.microsoft.com/office/powerpoint/2010/main" val="22999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Mental Wellbeing</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1256762919"/>
              </p:ext>
            </p:extLst>
          </p:nvPr>
        </p:nvGraphicFramePr>
        <p:xfrm>
          <a:off x="552451" y="1532410"/>
          <a:ext cx="11304932" cy="3496659"/>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0740">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b="0" u="none" strike="noStrike" kern="1200" dirty="0">
                          <a:solidFill>
                            <a:schemeClr val="tx1"/>
                          </a:solidFill>
                          <a:effectLst/>
                          <a:latin typeface="Arial" panose="020B0604020202020204" pitchFamily="34" charset="0"/>
                          <a:cs typeface="Arial" panose="020B0604020202020204" pitchFamily="34" charset="0"/>
                        </a:rPr>
                        <a:t>Feeling anxious, depressed, or stressed? Did you know it might be because of your smoking habits? Studies show that when people #stopsmoking, their quality of life and positive mood improves. </a:t>
                      </a:r>
                      <a:endParaRPr lang="en-GB" sz="1600" i="0" dirty="0">
                        <a:solidFill>
                          <a:schemeClr val="tx1"/>
                        </a:solidFill>
                        <a:latin typeface="Arial" panose="020B0604020202020204" pitchFamily="34" charset="0"/>
                        <a:cs typeface="Arial" panose="020B0604020202020204" pitchFamily="34" charset="0"/>
                      </a:endParaRPr>
                    </a:p>
                  </a:txBody>
                  <a:tcPr/>
                </a:tc>
                <a:tc>
                  <a:txBody>
                    <a:bodyPr/>
                    <a:lstStyle/>
                    <a:p>
                      <a:pPr algn="ctr"/>
                      <a:br>
                        <a:rPr lang="en-US" sz="1200" dirty="0">
                          <a:solidFill>
                            <a:schemeClr val="tx1"/>
                          </a:solidFill>
                          <a:highlight>
                            <a:srgbClr val="FFFF00"/>
                          </a:highlight>
                        </a:rPr>
                      </a:b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dirty="0">
                          <a:solidFill>
                            <a:schemeClr val="tx1"/>
                          </a:solidFill>
                          <a:latin typeface="Arial" panose="020B0604020202020204" pitchFamily="34" charset="0"/>
                          <a:cs typeface="Arial" panose="020B0604020202020204" pitchFamily="34" charset="0"/>
                        </a:rPr>
                        <a:t>Quitting smoking this #NoSmokingMonth doesn’t have to be stressful. Find out more ways to look after your wellbeing during your #NoSmokingMonth: </a:t>
                      </a:r>
                      <a:r>
                        <a:rPr lang="en-US" sz="12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www.mindingyourhead.info</a:t>
                      </a:r>
                      <a:r>
                        <a:rPr lang="en-US" sz="1200" dirty="0">
                          <a:solidFill>
                            <a:schemeClr val="tx1"/>
                          </a:solidFill>
                          <a:latin typeface="Arial" panose="020B0604020202020204" pitchFamily="34" charset="0"/>
                          <a:cs typeface="Arial" panose="020B0604020202020204" pitchFamily="34" charset="0"/>
                        </a:rPr>
                        <a:t>  </a:t>
                      </a:r>
                      <a:endParaRPr lang="en-GB" sz="16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3843522170"/>
                  </a:ext>
                </a:extLst>
              </a:tr>
              <a:tr h="974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It's a common misbelief that smoking helps you relax. In fact, it increases anxiety as it interferes with chemicals in the brain. This #NoSmokingMonth speak to a #StopSmoking specialist &amp; find out how you can </a:t>
                      </a:r>
                      <a:r>
                        <a:rPr lang="en-GB" sz="1200" kern="1200" dirty="0">
                          <a:solidFill>
                            <a:schemeClr val="tx1"/>
                          </a:solidFill>
                          <a:effectLst/>
                          <a:latin typeface="Arial" panose="020B0604020202020204" pitchFamily="34" charset="0"/>
                          <a:ea typeface="+mn-ea"/>
                          <a:cs typeface="Arial" panose="020B0604020202020204" pitchFamily="34" charset="0"/>
                        </a:rPr>
                        <a:t>improve your mental health &amp; wellbeing and include </a:t>
                      </a:r>
                      <a:r>
                        <a:rPr lang="en-GB" sz="1200" u="sng" kern="1200" dirty="0">
                          <a:solidFill>
                            <a:schemeClr val="tx1"/>
                          </a:solidFill>
                          <a:effectLst/>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www.mindingyourhead.info</a:t>
                      </a:r>
                      <a:r>
                        <a:rPr lang="en-GB" sz="1200" u="sng" kern="1200" dirty="0">
                          <a:solidFill>
                            <a:schemeClr val="tx1"/>
                          </a:solidFill>
                          <a:effectLst/>
                          <a:latin typeface="Arial" panose="020B0604020202020204" pitchFamily="34" charset="0"/>
                          <a:ea typeface="+mn-ea"/>
                          <a:cs typeface="Arial" panose="020B0604020202020204" pitchFamily="34" charset="0"/>
                        </a:rPr>
                        <a:t>.</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sz="16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dirty="0">
                          <a:solidFill>
                            <a:schemeClr val="tx1"/>
                          </a:solidFill>
                        </a:rPr>
                        <a:t> </a:t>
                      </a:r>
                      <a:endParaRPr lang="en-GB"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8710585"/>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8</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12" name="Picture 11" descr="A person holding a cigarette&#10;&#10;Description automatically generated">
            <a:extLst>
              <a:ext uri="{FF2B5EF4-FFF2-40B4-BE49-F238E27FC236}">
                <a16:creationId xmlns:a16="http://schemas.microsoft.com/office/drawing/2014/main" id="{629CD75C-A2F1-933D-F328-39394EEDA6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38632" y="2426885"/>
            <a:ext cx="778456" cy="652578"/>
          </a:xfrm>
          <a:prstGeom prst="rect">
            <a:avLst/>
          </a:prstGeom>
        </p:spPr>
      </p:pic>
      <p:pic>
        <p:nvPicPr>
          <p:cNvPr id="13" name="Picture 12" descr="A person holding a cigarette&#10;&#10;Description automatically generated">
            <a:extLst>
              <a:ext uri="{FF2B5EF4-FFF2-40B4-BE49-F238E27FC236}">
                <a16:creationId xmlns:a16="http://schemas.microsoft.com/office/drawing/2014/main" id="{1E499AD0-1927-2647-8E03-5541E934B5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30469" y="3348575"/>
            <a:ext cx="778456" cy="652578"/>
          </a:xfrm>
          <a:prstGeom prst="rect">
            <a:avLst/>
          </a:prstGeom>
        </p:spPr>
      </p:pic>
      <p:pic>
        <p:nvPicPr>
          <p:cNvPr id="14" name="Picture 13" descr="A person holding a cigarette&#10;&#10;Description automatically generated">
            <a:extLst>
              <a:ext uri="{FF2B5EF4-FFF2-40B4-BE49-F238E27FC236}">
                <a16:creationId xmlns:a16="http://schemas.microsoft.com/office/drawing/2014/main" id="{D83DF074-8082-7B72-B552-5B9C914C0B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87410" y="4208096"/>
            <a:ext cx="820152" cy="687532"/>
          </a:xfrm>
          <a:prstGeom prst="rect">
            <a:avLst/>
          </a:prstGeom>
        </p:spPr>
      </p:pic>
    </p:spTree>
    <p:extLst>
      <p:ext uri="{BB962C8B-B14F-4D97-AF65-F5344CB8AC3E}">
        <p14:creationId xmlns:p14="http://schemas.microsoft.com/office/powerpoint/2010/main" val="59966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Smoke Free Places</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3512817017"/>
              </p:ext>
            </p:extLst>
          </p:nvPr>
        </p:nvGraphicFramePr>
        <p:xfrm>
          <a:off x="552451" y="1532410"/>
          <a:ext cx="11304932" cy="2522653"/>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1018">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b="0" u="none" strike="noStrike" kern="1200" dirty="0">
                          <a:solidFill>
                            <a:schemeClr val="tx1"/>
                          </a:solidFill>
                          <a:effectLst/>
                          <a:latin typeface="Arial" panose="020B0604020202020204" pitchFamily="34" charset="0"/>
                          <a:cs typeface="Arial" panose="020B0604020202020204" pitchFamily="34" charset="0"/>
                        </a:rPr>
                        <a:t>We all have a role to play in ensuring vulnerable people aren’t victims of second-hand smoke. This #NoSmokingMonth, we’re encouraging people visiting hospitals to #StopSmoking on hospital grounds. </a:t>
                      </a:r>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algn="ctr"/>
                      <a:br>
                        <a:rPr lang="en-US" sz="1200" dirty="0">
                          <a:solidFill>
                            <a:schemeClr val="tx1"/>
                          </a:solidFill>
                          <a:highlight>
                            <a:srgbClr val="FFFF00"/>
                          </a:highlight>
                        </a:rPr>
                      </a:b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dirty="0">
                          <a:solidFill>
                            <a:schemeClr val="tx1"/>
                          </a:solidFill>
                          <a:latin typeface="Arial" panose="020B0604020202020204" pitchFamily="34" charset="0"/>
                          <a:cs typeface="Arial" panose="020B0604020202020204" pitchFamily="34" charset="0"/>
                        </a:rPr>
                        <a:t>A new-born’s first breath of fresh air when leaving the hospital shouldn’t be filled with 7,000 harmful chemicals. This #NoSmokingMonth, we’re encouraging anyone visiting a hospital to #StopSmoking on the grounds. </a:t>
                      </a:r>
                      <a:endParaRPr lang="en-US"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3843522170"/>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9</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9" name="Picture 8" descr="Two people sitting on a bench&#10;&#10;Description automatically generated">
            <a:extLst>
              <a:ext uri="{FF2B5EF4-FFF2-40B4-BE49-F238E27FC236}">
                <a16:creationId xmlns:a16="http://schemas.microsoft.com/office/drawing/2014/main" id="{58067C46-1027-1348-D45A-19A3EF858C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9519" y="2427611"/>
            <a:ext cx="794783" cy="666265"/>
          </a:xfrm>
          <a:prstGeom prst="rect">
            <a:avLst/>
          </a:prstGeom>
        </p:spPr>
      </p:pic>
      <p:pic>
        <p:nvPicPr>
          <p:cNvPr id="12" name="Picture 11" descr="A baby holding a cigarette&#10;&#10;Description automatically generated">
            <a:extLst>
              <a:ext uri="{FF2B5EF4-FFF2-40B4-BE49-F238E27FC236}">
                <a16:creationId xmlns:a16="http://schemas.microsoft.com/office/drawing/2014/main" id="{08D9C679-8208-A111-3840-87F79D079C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8331" y="3287289"/>
            <a:ext cx="837158" cy="701788"/>
          </a:xfrm>
          <a:prstGeom prst="rect">
            <a:avLst/>
          </a:prstGeom>
        </p:spPr>
      </p:pic>
      <p:graphicFrame>
        <p:nvGraphicFramePr>
          <p:cNvPr id="5" name="Table 4">
            <a:extLst>
              <a:ext uri="{FF2B5EF4-FFF2-40B4-BE49-F238E27FC236}">
                <a16:creationId xmlns:a16="http://schemas.microsoft.com/office/drawing/2014/main" id="{D7368131-061D-D996-374E-E321B5825007}"/>
              </a:ext>
            </a:extLst>
          </p:cNvPr>
          <p:cNvGraphicFramePr>
            <a:graphicFrameLocks noGrp="1"/>
          </p:cNvGraphicFramePr>
          <p:nvPr>
            <p:extLst>
              <p:ext uri="{D42A27DB-BD31-4B8C-83A1-F6EECF244321}">
                <p14:modId xmlns:p14="http://schemas.microsoft.com/office/powerpoint/2010/main" val="1751050542"/>
              </p:ext>
            </p:extLst>
          </p:nvPr>
        </p:nvGraphicFramePr>
        <p:xfrm>
          <a:off x="552451" y="4055063"/>
          <a:ext cx="11304932" cy="896388"/>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3085495333"/>
                    </a:ext>
                  </a:extLst>
                </a:gridCol>
                <a:gridCol w="1451113">
                  <a:extLst>
                    <a:ext uri="{9D8B030D-6E8A-4147-A177-3AD203B41FA5}">
                      <a16:colId xmlns:a16="http://schemas.microsoft.com/office/drawing/2014/main" val="1098855421"/>
                    </a:ext>
                  </a:extLst>
                </a:gridCol>
              </a:tblGrid>
              <a:tr h="896388">
                <a:tc>
                  <a:txBody>
                    <a:bodyPr/>
                    <a:lstStyle/>
                    <a:p>
                      <a:r>
                        <a:rPr lang="en-US" sz="1200" b="0" u="none" strike="noStrike" kern="1200" dirty="0">
                          <a:solidFill>
                            <a:schemeClr val="tx1"/>
                          </a:solidFill>
                          <a:effectLst/>
                          <a:latin typeface="Arial" panose="020B0604020202020204" pitchFamily="34" charset="0"/>
                          <a:cs typeface="Arial" panose="020B0604020202020204" pitchFamily="34" charset="0"/>
                        </a:rPr>
                        <a:t>The Tobacco and Vapes Bill is promoting Smoke Free places under the law. With this change, why not take the opportunity to #StopSmoking</a:t>
                      </a:r>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algn="ctr"/>
                      <a:br>
                        <a:rPr lang="en-US" sz="1200" dirty="0">
                          <a:solidFill>
                            <a:schemeClr val="tx1"/>
                          </a:solidFill>
                          <a:highlight>
                            <a:srgbClr val="FFFF00"/>
                          </a:highlight>
                        </a:rPr>
                      </a:b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649930938"/>
                  </a:ext>
                </a:extLst>
              </a:tr>
            </a:tbl>
          </a:graphicData>
        </a:graphic>
      </p:graphicFrame>
      <p:pic>
        <p:nvPicPr>
          <p:cNvPr id="8" name="Picture 7" descr="Two people sitting on a bench&#10;&#10;Description automatically generated">
            <a:extLst>
              <a:ext uri="{FF2B5EF4-FFF2-40B4-BE49-F238E27FC236}">
                <a16:creationId xmlns:a16="http://schemas.microsoft.com/office/drawing/2014/main" id="{29A38DA9-C1D2-D679-9309-E8A0D00320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9518" y="4163797"/>
            <a:ext cx="794783" cy="666265"/>
          </a:xfrm>
          <a:prstGeom prst="rect">
            <a:avLst/>
          </a:prstGeom>
        </p:spPr>
      </p:pic>
    </p:spTree>
    <p:extLst>
      <p:ext uri="{BB962C8B-B14F-4D97-AF65-F5344CB8AC3E}">
        <p14:creationId xmlns:p14="http://schemas.microsoft.com/office/powerpoint/2010/main" val="1234745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0C54FADA94FE4B95EE6FB28385F76F" ma:contentTypeVersion="22" ma:contentTypeDescription="Create a new document." ma:contentTypeScope="" ma:versionID="0d16b1bbbcc55bb1165e3283890aa239">
  <xsd:schema xmlns:xsd="http://www.w3.org/2001/XMLSchema" xmlns:xs="http://www.w3.org/2001/XMLSchema" xmlns:p="http://schemas.microsoft.com/office/2006/metadata/properties" xmlns:ns2="3e01a0de-bfa8-4fb9-b99d-d27e158a9389" xmlns:ns3="f7c4c8ef-0184-4e2c-ba9e-43df0a330204" xmlns:ns4="1f1b71c2-ef05-47dc-afd1-6218fe55abd4" targetNamespace="http://schemas.microsoft.com/office/2006/metadata/properties" ma:root="true" ma:fieldsID="3fdbde9dc5bf37f7b1aea97a919f67c4" ns2:_="" ns3:_="" ns4:_="">
    <xsd:import namespace="3e01a0de-bfa8-4fb9-b99d-d27e158a9389"/>
    <xsd:import namespace="f7c4c8ef-0184-4e2c-ba9e-43df0a330204"/>
    <xsd:import namespace="1f1b71c2-ef05-47dc-afd1-6218fe55ab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Filesinside" minOccurs="0"/>
                <xsd:element ref="ns4:TaxCatchAll" minOccurs="0"/>
                <xsd:element ref="ns2:lcf76f155ced4ddcb4097134ff3c332f"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1a0de-bfa8-4fb9-b99d-d27e158a93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Filesinside" ma:index="21" nillable="true" ma:displayName="Files inside" ma:format="Dropdown" ma:internalName="Filesinside" ma:percentage="FALSE">
      <xsd:simpleType>
        <xsd:restriction base="dms:Number"/>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3f30601-a842-4a8d-8b4d-48325dbdd6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c4c8ef-0184-4e2c-ba9e-43df0a33020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1b71c2-ef05-47dc-afd1-6218fe55abd4"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37e3d07-e45f-4043-a14d-bc8bb140972c}" ma:internalName="TaxCatchAll" ma:showField="CatchAllData" ma:web="f7c4c8ef-0184-4e2c-ba9e-43df0a33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f1b71c2-ef05-47dc-afd1-6218fe55abd4" xsi:nil="true"/>
    <lcf76f155ced4ddcb4097134ff3c332f xmlns="3e01a0de-bfa8-4fb9-b99d-d27e158a9389">
      <Terms xmlns="http://schemas.microsoft.com/office/infopath/2007/PartnerControls"/>
    </lcf76f155ced4ddcb4097134ff3c332f>
    <_Flow_SignoffStatus xmlns="3e01a0de-bfa8-4fb9-b99d-d27e158a9389" xsi:nil="true"/>
    <Filesinside xmlns="3e01a0de-bfa8-4fb9-b99d-d27e158a9389" xsi:nil="true"/>
  </documentManagement>
</p:properties>
</file>

<file path=customXml/itemProps1.xml><?xml version="1.0" encoding="utf-8"?>
<ds:datastoreItem xmlns:ds="http://schemas.openxmlformats.org/officeDocument/2006/customXml" ds:itemID="{686B66AE-A26D-45C5-B5EF-71AA7AE7FF48}">
  <ds:schemaRefs>
    <ds:schemaRef ds:uri="http://schemas.microsoft.com/sharepoint/v3/contenttype/forms"/>
  </ds:schemaRefs>
</ds:datastoreItem>
</file>

<file path=customXml/itemProps2.xml><?xml version="1.0" encoding="utf-8"?>
<ds:datastoreItem xmlns:ds="http://schemas.openxmlformats.org/officeDocument/2006/customXml" ds:itemID="{9E0DF46C-D510-426A-B1A6-22CF35C4A3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1a0de-bfa8-4fb9-b99d-d27e158a9389"/>
    <ds:schemaRef ds:uri="f7c4c8ef-0184-4e2c-ba9e-43df0a330204"/>
    <ds:schemaRef ds:uri="1f1b71c2-ef05-47dc-afd1-6218fe55ab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23FBB9-600C-4A74-B168-86690BE5E9C0}">
  <ds:schemaRefs>
    <ds:schemaRef ds:uri="http://schemas.microsoft.com/office/2006/metadata/properties"/>
    <ds:schemaRef ds:uri="http://schemas.microsoft.com/office/infopath/2007/PartnerControls"/>
    <ds:schemaRef ds:uri="1f1b71c2-ef05-47dc-afd1-6218fe55abd4"/>
    <ds:schemaRef ds:uri="3e01a0de-bfa8-4fb9-b99d-d27e158a9389"/>
  </ds:schemaRefs>
</ds:datastoreItem>
</file>

<file path=docProps/app.xml><?xml version="1.0" encoding="utf-8"?>
<Properties xmlns="http://schemas.openxmlformats.org/officeDocument/2006/extended-properties" xmlns:vt="http://schemas.openxmlformats.org/officeDocument/2006/docPropsVTypes">
  <Template>Office Theme</Template>
  <TotalTime>3760</TotalTime>
  <Words>2145</Words>
  <Application>Microsoft Office PowerPoint</Application>
  <PresentationFormat>Widescreen</PresentationFormat>
  <Paragraphs>275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Foco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Corr</dc:creator>
  <cp:lastModifiedBy>Fionnuala McKeown</cp:lastModifiedBy>
  <cp:revision>40</cp:revision>
  <cp:lastPrinted>2024-02-06T14:22:48Z</cp:lastPrinted>
  <dcterms:created xsi:type="dcterms:W3CDTF">2023-01-06T10:30:10Z</dcterms:created>
  <dcterms:modified xsi:type="dcterms:W3CDTF">2025-02-06T10:14:31Z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0x010100AA0C54FADA94FE4B95EE6FB28385F76F</vt:lpwstr>
  </property>
  <property fmtid="{D5CDD505-2E9C-101B-9397-08002B2CF9AE}" pid="3" name="MediaServiceImageTags">
    <vt:lpwstr/>
  </property>
</Properties>
</file>